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30" r:id="rId3"/>
    <p:sldId id="291" r:id="rId4"/>
    <p:sldId id="346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99" r:id="rId13"/>
    <p:sldId id="348" r:id="rId14"/>
    <p:sldId id="333" r:id="rId15"/>
    <p:sldId id="334" r:id="rId16"/>
    <p:sldId id="336" r:id="rId17"/>
    <p:sldId id="337" r:id="rId18"/>
    <p:sldId id="335" r:id="rId19"/>
    <p:sldId id="349" r:id="rId20"/>
    <p:sldId id="300" r:id="rId21"/>
    <p:sldId id="301" r:id="rId22"/>
    <p:sldId id="302" r:id="rId23"/>
    <p:sldId id="303" r:id="rId24"/>
    <p:sldId id="304" r:id="rId25"/>
    <p:sldId id="350" r:id="rId26"/>
    <p:sldId id="331" r:id="rId27"/>
    <p:sldId id="351" r:id="rId28"/>
    <p:sldId id="306" r:id="rId29"/>
    <p:sldId id="305" r:id="rId30"/>
    <p:sldId id="332" r:id="rId31"/>
    <p:sldId id="307" r:id="rId32"/>
    <p:sldId id="308" r:id="rId33"/>
    <p:sldId id="352" r:id="rId34"/>
    <p:sldId id="338" r:id="rId35"/>
    <p:sldId id="353" r:id="rId36"/>
    <p:sldId id="309" r:id="rId37"/>
    <p:sldId id="310" r:id="rId38"/>
    <p:sldId id="339" r:id="rId39"/>
    <p:sldId id="354" r:id="rId40"/>
    <p:sldId id="341" r:id="rId41"/>
    <p:sldId id="342" r:id="rId42"/>
    <p:sldId id="344" r:id="rId43"/>
    <p:sldId id="329" r:id="rId44"/>
    <p:sldId id="343" r:id="rId45"/>
    <p:sldId id="345" r:id="rId46"/>
    <p:sldId id="355" r:id="rId47"/>
    <p:sldId id="356" r:id="rId48"/>
    <p:sldId id="357" r:id="rId49"/>
    <p:sldId id="358" r:id="rId50"/>
    <p:sldId id="328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5" autoAdjust="0"/>
    <p:restoredTop sz="94660"/>
  </p:normalViewPr>
  <p:slideViewPr>
    <p:cSldViewPr>
      <p:cViewPr varScale="1">
        <p:scale>
          <a:sx n="77" d="100"/>
          <a:sy n="77" d="100"/>
        </p:scale>
        <p:origin x="-17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2E641-484F-41F8-89C8-9C046620A4D8}" type="datetimeFigureOut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A4D71-908E-4DC5-AF78-DA1CCDACBE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A4D71-908E-4DC5-AF78-DA1CCDACBEE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75837-0E7B-40B0-8491-1BC8FEC0F268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360B-D1AD-4C36-922E-4E643D4ACD56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A3EB-C667-432A-8A90-546572E10732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  <a:lvl2pPr>
              <a:defRPr baseline="0">
                <a:latin typeface="Times New Roman" pitchFamily="18" charset="0"/>
                <a:ea typeface="微软雅黑" pitchFamily="34" charset="-122"/>
              </a:defRPr>
            </a:lvl2pPr>
            <a:lvl3pPr>
              <a:defRPr baseline="0">
                <a:latin typeface="Times New Roman" pitchFamily="18" charset="0"/>
                <a:ea typeface="微软雅黑" pitchFamily="34" charset="-122"/>
              </a:defRPr>
            </a:lvl3pPr>
            <a:lvl4pPr>
              <a:defRPr baseline="0">
                <a:latin typeface="Times New Roman" pitchFamily="18" charset="0"/>
                <a:ea typeface="微软雅黑" pitchFamily="34" charset="-122"/>
              </a:defRPr>
            </a:lvl4pPr>
            <a:lvl5pPr>
              <a:defRPr baseline="0">
                <a:latin typeface="Times New Roman" pitchFamily="18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6DD31-1939-4A89-8BB5-CFEAB5541EA9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5536" y="1124744"/>
            <a:ext cx="83529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45AF6-FF6D-48E4-BCE6-5DA1F59D64DD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C72F-200E-47C9-B7AD-70FE73DE6056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F7EDA-6BCA-457C-BB1D-7FDD2E6342D7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A760-E4A8-4F13-9B16-01017B15067E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6B27-8CC0-4F52-80F5-7DC91DB9901D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6E6E-9003-4ED2-9867-03EA1965B0DE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788F-EB88-44B6-A492-998BDCE3B926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2D8A8-0339-4FBA-99B0-B659A5654B39}" type="datetime1">
              <a:rPr lang="zh-CN" altLang="en-US" smtClean="0"/>
              <a:pPr/>
              <a:t>2014/2/28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LCDK6748 DSP LAB</a:t>
            </a:r>
            <a:br>
              <a:rPr lang="en-US" altLang="zh-CN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Part I</a:t>
            </a:r>
            <a:br>
              <a:rPr lang="en-US" altLang="zh-CN" dirty="0" smtClean="0">
                <a:latin typeface="Times New Roman" pitchFamily="18" charset="0"/>
                <a:cs typeface="Times New Roman" pitchFamily="18" charset="0"/>
              </a:rPr>
            </a:br>
            <a:r>
              <a:rPr lang="zh-CN" altLang="en-US" sz="3600" dirty="0" smtClean="0">
                <a:latin typeface="Times New Roman" pitchFamily="18" charset="0"/>
                <a:cs typeface="Times New Roman" pitchFamily="18" charset="0"/>
              </a:rPr>
              <a:t>指导材料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4510861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杜伟韬  </a:t>
            </a:r>
            <a:r>
              <a:rPr lang="en-US" altLang="zh-CN" dirty="0" smtClean="0"/>
              <a:t>duweitao@cuc.edu.cn</a:t>
            </a:r>
          </a:p>
          <a:p>
            <a:pPr algn="ctr"/>
            <a:r>
              <a:rPr lang="zh-CN" altLang="en-US" dirty="0" smtClean="0"/>
              <a:t>广播电视数字化工程中心 </a:t>
            </a:r>
            <a:r>
              <a:rPr lang="en-US" altLang="zh-CN" dirty="0" smtClean="0"/>
              <a:t>ECDAV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544522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中国传媒大学 </a:t>
            </a:r>
            <a:r>
              <a:rPr lang="en-US" altLang="zh-CN" dirty="0" smtClean="0"/>
              <a:t>Communication University of China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6016" y="450912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杨刚  </a:t>
            </a:r>
            <a:r>
              <a:rPr lang="en-US" altLang="zh-CN" dirty="0" smtClean="0"/>
              <a:t>gangy@cuc.edu.cn</a:t>
            </a:r>
          </a:p>
          <a:p>
            <a:pPr algn="ctr"/>
            <a:r>
              <a:rPr lang="zh-CN" altLang="en-US" dirty="0" smtClean="0"/>
              <a:t>信息工程学院 电子工程系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运行代码         暂停运行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观察终端窗口的输出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注意：</a:t>
            </a:r>
            <a:r>
              <a:rPr lang="en-US" altLang="zh-CN" dirty="0" err="1" smtClean="0"/>
              <a:t>printf</a:t>
            </a:r>
            <a:r>
              <a:rPr lang="zh-CN" altLang="en-US" dirty="0" smtClean="0"/>
              <a:t>函数的实时性不好，不要在实时运行的代码中使用</a:t>
            </a:r>
            <a:r>
              <a:rPr lang="en-US" altLang="zh-CN" dirty="0" err="1" smtClean="0"/>
              <a:t>printf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1268760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268760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276872"/>
            <a:ext cx="3131223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修改代码</a:t>
            </a:r>
            <a:endParaRPr lang="en-US" altLang="zh-CN" dirty="0" smtClean="0"/>
          </a:p>
          <a:p>
            <a:r>
              <a:rPr lang="zh-CN" altLang="en-US" dirty="0" smtClean="0"/>
              <a:t>在打印的内容里面加上你的英文名字。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LAB2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Simple LED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12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13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LCDK</a:t>
            </a:r>
            <a:r>
              <a:rPr lang="zh-CN" altLang="en-US" dirty="0" smtClean="0"/>
              <a:t>电路板上的</a:t>
            </a:r>
            <a:r>
              <a:rPr lang="en-US" altLang="zh-CN" dirty="0" smtClean="0"/>
              <a:t>LED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933056"/>
            <a:ext cx="5266928" cy="2304256"/>
          </a:xfrm>
        </p:spPr>
        <p:txBody>
          <a:bodyPr/>
          <a:lstStyle/>
          <a:p>
            <a:r>
              <a:rPr lang="zh-CN" altLang="en-US" dirty="0" smtClean="0"/>
              <a:t>首先从电路图中寻找</a:t>
            </a:r>
            <a:r>
              <a:rPr lang="en-US" altLang="zh-CN" dirty="0" smtClean="0"/>
              <a:t>LED</a:t>
            </a:r>
            <a:r>
              <a:rPr lang="zh-CN" altLang="en-US" dirty="0" smtClean="0"/>
              <a:t>和</a:t>
            </a:r>
            <a:r>
              <a:rPr lang="en-US" altLang="zh-CN" dirty="0" smtClean="0"/>
              <a:t>DSP GPIO</a:t>
            </a:r>
            <a:r>
              <a:rPr lang="zh-CN" altLang="en-US" dirty="0" smtClean="0"/>
              <a:t>的对应关系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608" y="1340768"/>
            <a:ext cx="39892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OMAP-L138/C6748 LC Dev Kit Schematic</a:t>
            </a:r>
            <a:endParaRPr lang="zh-CN" alt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034" y="1196752"/>
            <a:ext cx="3241446" cy="484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6268566" cy="135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971600" y="3429000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GPIO2-12 is the pin driving the LED D6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Times New Roman" pitchFamily="18" charset="0"/>
              </a:rPr>
              <a:t>启用 </a:t>
            </a:r>
            <a:r>
              <a:rPr lang="en-US" altLang="zh-CN" dirty="0" smtClean="0">
                <a:cs typeface="Times New Roman" pitchFamily="18" charset="0"/>
              </a:rPr>
              <a:t>GPIO </a:t>
            </a:r>
            <a:r>
              <a:rPr lang="zh-CN" altLang="en-US" dirty="0" smtClean="0">
                <a:cs typeface="Times New Roman" pitchFamily="18" charset="0"/>
              </a:rPr>
              <a:t>功能块</a:t>
            </a:r>
            <a:endParaRPr lang="en-US" altLang="zh-CN" dirty="0" smtClean="0">
              <a:cs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15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9512" y="4437112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dirty="0" smtClean="0"/>
              <a:t>First of all, set the pin multiplexing, enable the GPIO function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 smtClean="0"/>
              <a:t>Configure the Direction as ‘output’</a:t>
            </a:r>
          </a:p>
          <a:p>
            <a:pPr>
              <a:buFont typeface="Arial" pitchFamily="34" charset="0"/>
              <a:buChar char="•"/>
            </a:pPr>
            <a:r>
              <a:rPr lang="en-US" altLang="zh-CN" dirty="0" smtClean="0"/>
              <a:t>Set the output data register value</a:t>
            </a:r>
            <a:endParaRPr lang="zh-CN" altLang="en-US" dirty="0"/>
          </a:p>
        </p:txBody>
      </p:sp>
      <p:pic>
        <p:nvPicPr>
          <p:cNvPr id="4711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263922"/>
            <a:ext cx="4067944" cy="4325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 descr="C:\Users\duwt_win7\AppData\Roaming\Tencent\Users\1024670978\QQ\WinTemp\RichOle\@~V85@VS94OD`Q(D3$U_X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88407"/>
            <a:ext cx="4114800" cy="428625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179512" y="1340768"/>
            <a:ext cx="48965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2000" dirty="0" smtClean="0"/>
              <a:t>启动</a:t>
            </a:r>
            <a:r>
              <a:rPr lang="en-US" altLang="zh-CN" sz="2000" dirty="0" smtClean="0"/>
              <a:t>GPIO</a:t>
            </a:r>
            <a:r>
              <a:rPr lang="zh-CN" altLang="en-US" sz="2000" dirty="0" smtClean="0"/>
              <a:t>所属的</a:t>
            </a:r>
            <a:r>
              <a:rPr lang="en-US" altLang="zh-CN" sz="2000" dirty="0" err="1" smtClean="0"/>
              <a:t>PowerDomain</a:t>
            </a:r>
            <a:r>
              <a:rPr lang="zh-CN" altLang="en-US" sz="2000" dirty="0" smtClean="0"/>
              <a:t>供电</a:t>
            </a: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2000" dirty="0" smtClean="0"/>
              <a:t>GPIO</a:t>
            </a:r>
            <a:r>
              <a:rPr lang="zh-CN" altLang="en-US" sz="2000" dirty="0" smtClean="0"/>
              <a:t>管脚和其他功能管脚是复用的</a:t>
            </a: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r>
              <a:rPr lang="zh-CN" altLang="en-US" sz="2000" dirty="0" smtClean="0"/>
              <a:t>例如</a:t>
            </a:r>
            <a:r>
              <a:rPr lang="en-US" altLang="zh-CN" sz="2000" dirty="0" smtClean="0"/>
              <a:t>GPIO</a:t>
            </a:r>
            <a:r>
              <a:rPr lang="zh-CN" altLang="en-US" sz="2000" dirty="0" smtClean="0"/>
              <a:t>管脚也可能是个</a:t>
            </a:r>
            <a:r>
              <a:rPr lang="en-US" altLang="zh-CN" sz="2000" dirty="0" smtClean="0"/>
              <a:t>SPI</a:t>
            </a:r>
            <a:r>
              <a:rPr lang="zh-CN" altLang="en-US" sz="2000" dirty="0" smtClean="0"/>
              <a:t>管脚</a:t>
            </a: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r>
              <a:rPr lang="zh-CN" altLang="en-US" sz="2000" dirty="0" smtClean="0"/>
              <a:t>另外，</a:t>
            </a:r>
            <a:r>
              <a:rPr lang="en-US" altLang="zh-CN" sz="2000" dirty="0" smtClean="0"/>
              <a:t>GPIO</a:t>
            </a:r>
            <a:r>
              <a:rPr lang="zh-CN" altLang="en-US" sz="2000" dirty="0" smtClean="0"/>
              <a:t>也可以是输入或输出管脚</a:t>
            </a:r>
            <a:endParaRPr lang="en-US" altLang="zh-CN" sz="2000" dirty="0" smtClean="0"/>
          </a:p>
          <a:p>
            <a:pPr>
              <a:buFont typeface="Arial" pitchFamily="34" charset="0"/>
              <a:buChar char="•"/>
            </a:pPr>
            <a:r>
              <a:rPr lang="zh-CN" altLang="en-US" sz="2000" dirty="0" smtClean="0"/>
              <a:t>通过配置寄存器选择</a:t>
            </a:r>
            <a:r>
              <a:rPr lang="en-US" altLang="zh-CN" sz="2000" dirty="0" smtClean="0"/>
              <a:t>GPIO</a:t>
            </a:r>
            <a:r>
              <a:rPr lang="zh-CN" altLang="en-US" sz="2000" dirty="0" smtClean="0"/>
              <a:t>功能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cs typeface="Times New Roman" pitchFamily="18" charset="0"/>
              </a:rPr>
              <a:t>GPIO </a:t>
            </a:r>
            <a:r>
              <a:rPr lang="zh-CN" altLang="en-US" dirty="0" smtClean="0">
                <a:cs typeface="Times New Roman" pitchFamily="18" charset="0"/>
              </a:rPr>
              <a:t>的 </a:t>
            </a:r>
            <a:r>
              <a:rPr lang="en-US" altLang="zh-CN" dirty="0" smtClean="0">
                <a:cs typeface="Times New Roman" pitchFamily="18" charset="0"/>
              </a:rPr>
              <a:t>Memory Map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16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388" y="1988840"/>
            <a:ext cx="6238844" cy="158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2195736" y="1124744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From 6748 CPU data sheet</a:t>
            </a:r>
            <a:endParaRPr lang="zh-CN" altLang="en-US" sz="1600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790184"/>
            <a:ext cx="6262886" cy="19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7" y="1422945"/>
            <a:ext cx="4104456" cy="384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19"/>
          <p:cNvGrpSpPr/>
          <p:nvPr/>
        </p:nvGrpSpPr>
        <p:grpSpPr>
          <a:xfrm>
            <a:off x="755576" y="3717032"/>
            <a:ext cx="6480720" cy="2607805"/>
            <a:chOff x="467544" y="3701516"/>
            <a:chExt cx="6480720" cy="2607805"/>
          </a:xfrm>
        </p:grpSpPr>
        <p:grpSp>
          <p:nvGrpSpPr>
            <p:cNvPr id="4" name="组合 13"/>
            <p:cNvGrpSpPr/>
            <p:nvPr/>
          </p:nvGrpSpPr>
          <p:grpSpPr>
            <a:xfrm>
              <a:off x="467544" y="3701516"/>
              <a:ext cx="6480720" cy="2607805"/>
              <a:chOff x="1403647" y="4516478"/>
              <a:chExt cx="5544617" cy="2224505"/>
            </a:xfrm>
          </p:grpSpPr>
          <p:pic>
            <p:nvPicPr>
              <p:cNvPr id="47109" name="Picture 5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403647" y="5157192"/>
                <a:ext cx="5521321" cy="15837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111" name="Picture 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403648" y="4516478"/>
                <a:ext cx="5544616" cy="6274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圆角矩形 18"/>
            <p:cNvSpPr/>
            <p:nvPr/>
          </p:nvSpPr>
          <p:spPr>
            <a:xfrm>
              <a:off x="1979712" y="4653136"/>
              <a:ext cx="936104" cy="28803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Times New Roman" pitchFamily="18" charset="0"/>
              </a:rPr>
              <a:t>寄存器定义</a:t>
            </a:r>
            <a:endParaRPr lang="en-US" altLang="zh-CN" dirty="0" smtClean="0">
              <a:cs typeface="Times New Roman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17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0" y="112474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TMS320C6748 DSP Technical Reference Manual SPRUH79A</a:t>
            </a:r>
          </a:p>
          <a:p>
            <a:r>
              <a:rPr lang="en-US" altLang="zh-CN" dirty="0" smtClean="0"/>
              <a:t>Chapter 19 General-Purpose </a:t>
            </a:r>
            <a:r>
              <a:rPr lang="en-US" altLang="zh-CN" dirty="0" err="1" smtClean="0"/>
              <a:t>Input/Output</a:t>
            </a:r>
            <a:r>
              <a:rPr lang="en-US" altLang="zh-CN" dirty="0" smtClean="0"/>
              <a:t> (GPIO)</a:t>
            </a:r>
            <a:endParaRPr lang="zh-CN" altLang="en-US" dirty="0"/>
          </a:p>
        </p:txBody>
      </p:sp>
      <p:grpSp>
        <p:nvGrpSpPr>
          <p:cNvPr id="3" name="组合 13"/>
          <p:cNvGrpSpPr/>
          <p:nvPr/>
        </p:nvGrpSpPr>
        <p:grpSpPr>
          <a:xfrm>
            <a:off x="1485825" y="2564904"/>
            <a:ext cx="6110511" cy="1189485"/>
            <a:chOff x="328613" y="3212976"/>
            <a:chExt cx="8486775" cy="1837558"/>
          </a:xfrm>
        </p:grpSpPr>
        <p:pic>
          <p:nvPicPr>
            <p:cNvPr id="4915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536" y="3717034"/>
              <a:ext cx="8343899" cy="133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3" y="3412232"/>
              <a:ext cx="848677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52563" y="3212976"/>
              <a:ext cx="6238875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6"/>
          <p:cNvGrpSpPr/>
          <p:nvPr/>
        </p:nvGrpSpPr>
        <p:grpSpPr>
          <a:xfrm>
            <a:off x="1557833" y="1772816"/>
            <a:ext cx="5832648" cy="720080"/>
            <a:chOff x="395536" y="1988840"/>
            <a:chExt cx="8067675" cy="823714"/>
          </a:xfrm>
        </p:grpSpPr>
        <p:pic>
          <p:nvPicPr>
            <p:cNvPr id="49158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95536" y="1988840"/>
              <a:ext cx="8067675" cy="590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59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7544" y="2564904"/>
              <a:ext cx="7877175" cy="247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916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2448" y="3789040"/>
            <a:ext cx="6191880" cy="142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5261479"/>
            <a:ext cx="6264538" cy="13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cs typeface="Times New Roman" pitchFamily="18" charset="0"/>
              </a:rPr>
              <a:t>LCDK 4</a:t>
            </a:r>
            <a:r>
              <a:rPr lang="zh-CN" altLang="en-US" dirty="0" smtClean="0">
                <a:cs typeface="Times New Roman" pitchFamily="18" charset="0"/>
              </a:rPr>
              <a:t>个</a:t>
            </a:r>
            <a:r>
              <a:rPr lang="en-US" altLang="zh-CN" dirty="0" smtClean="0">
                <a:cs typeface="Times New Roman" pitchFamily="18" charset="0"/>
              </a:rPr>
              <a:t>LED</a:t>
            </a:r>
            <a:r>
              <a:rPr lang="zh-CN" altLang="en-US" dirty="0" smtClean="0">
                <a:cs typeface="Times New Roman" pitchFamily="18" charset="0"/>
              </a:rPr>
              <a:t>对应的</a:t>
            </a:r>
            <a:r>
              <a:rPr lang="en-US" altLang="zh-CN" dirty="0" smtClean="0">
                <a:cs typeface="Times New Roman" pitchFamily="18" charset="0"/>
              </a:rPr>
              <a:t>GPIO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cs typeface="Times New Roman" pitchFamily="18" charset="0"/>
              </a:rPr>
              <a:pPr/>
              <a:t>18</a:t>
            </a:fld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9160" name="Object 8"/>
          <p:cNvGraphicFramePr>
            <a:graphicFrameLocks noChangeAspect="1"/>
          </p:cNvGraphicFramePr>
          <p:nvPr/>
        </p:nvGraphicFramePr>
        <p:xfrm>
          <a:off x="251520" y="2149139"/>
          <a:ext cx="8423349" cy="1999941"/>
        </p:xfrm>
        <a:graphic>
          <a:graphicData uri="http://schemas.openxmlformats.org/presentationml/2006/ole">
            <p:oleObj spid="_x0000_s55298" name="SmartDraw" r:id="rId4" imgW="10360080" imgH="2460960" progId="SmartDraw.2">
              <p:embed/>
            </p:oleObj>
          </a:graphicData>
        </a:graphic>
      </p:graphicFrame>
      <p:sp>
        <p:nvSpPr>
          <p:cNvPr id="51203" name="AutoShape 3" descr="C:\Users\duwt_win7\AppData\Roaming\Tencent\Users\1024670978\QQ\WinTemp\RichOle\__U8[O418WZDYCU7X52)4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04" name="AutoShape 4" descr="C:\Users\duwt_win7\AppData\Roaming\Tencent\Users\1024670978\QQ\WinTemp\RichOle\__U8[O418WZDYCU7X52)4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95536" y="4924325"/>
            <a:ext cx="82809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GPIO_REG_BASE         (0x01E26000)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GPIO_BANK_OFFSET      (0x28)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GPIO_DAT_OFFSET       (0x04)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GPIO_BANK01_BASE      (GPIO_REG_BASE + 0x10)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GPIO_BANK01_DIR       *(unsigned </a:t>
            </a:r>
            <a:r>
              <a:rPr lang="en-US" altLang="zh-CN" sz="12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*)(GPIO_BANK01_BASE)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#define GPIO_BANK01_DAT       *(unsigned </a:t>
            </a:r>
            <a:r>
              <a:rPr lang="en-US" altLang="zh-CN" sz="1200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*)(GPIO_BANK01_BASE + GPIO_DAT_OFFSET)</a:t>
            </a:r>
          </a:p>
          <a:p>
            <a:endParaRPr lang="en-US" altLang="zh-CN" sz="1200" dirty="0" smtClean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4335487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The following is the REG address define in file “C6748_LCDK.gel”</a:t>
            </a:r>
          </a:p>
          <a:p>
            <a:r>
              <a:rPr lang="en-US" altLang="zh-CN" sz="1200" dirty="0" smtClean="0">
                <a:latin typeface="Courier New" pitchFamily="49" charset="0"/>
                <a:cs typeface="Courier New" pitchFamily="49" charset="0"/>
              </a:rPr>
              <a:t>You may need to add some more address definitions.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3528" y="1196752"/>
            <a:ext cx="82809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    </a:t>
            </a:r>
            <a:r>
              <a:rPr lang="zh-CN" altLang="en-US" sz="1400" dirty="0" smtClean="0"/>
              <a:t>说明：以电路板上的</a:t>
            </a:r>
            <a:r>
              <a:rPr lang="en-US" altLang="zh-CN" sz="1400" dirty="0" smtClean="0"/>
              <a:t>LED D4 </a:t>
            </a:r>
            <a:r>
              <a:rPr lang="zh-CN" altLang="en-US" sz="1400" dirty="0" smtClean="0"/>
              <a:t>为例，它属于</a:t>
            </a:r>
            <a:r>
              <a:rPr lang="en-US" altLang="zh-CN" sz="1400" dirty="0" smtClean="0"/>
              <a:t>GPIO6</a:t>
            </a:r>
            <a:r>
              <a:rPr lang="zh-CN" altLang="en-US" sz="1400" dirty="0" smtClean="0"/>
              <a:t>的比特</a:t>
            </a:r>
            <a:r>
              <a:rPr lang="en-US" altLang="zh-CN" sz="1400" dirty="0" smtClean="0"/>
              <a:t>13</a:t>
            </a:r>
            <a:r>
              <a:rPr lang="zh-CN" altLang="en-US" sz="1400" dirty="0" smtClean="0"/>
              <a:t>，需要使用</a:t>
            </a:r>
            <a:r>
              <a:rPr lang="en-US" altLang="zh-CN" sz="1400" dirty="0" smtClean="0"/>
              <a:t>PINMUX13</a:t>
            </a:r>
            <a:r>
              <a:rPr lang="zh-CN" altLang="en-US" sz="1400" dirty="0" smtClean="0"/>
              <a:t>寄存器的 </a:t>
            </a:r>
            <a:r>
              <a:rPr lang="en-US" altLang="zh-CN" sz="1400" dirty="0" smtClean="0"/>
              <a:t>11~8</a:t>
            </a:r>
            <a:r>
              <a:rPr lang="zh-CN" altLang="en-US" sz="1400" dirty="0" smtClean="0"/>
              <a:t>比特段进行管脚复用配置，该比特段配置为</a:t>
            </a:r>
            <a:r>
              <a:rPr lang="en-US" altLang="zh-CN" sz="1400" dirty="0" smtClean="0"/>
              <a:t>0x08</a:t>
            </a:r>
            <a:r>
              <a:rPr lang="zh-CN" altLang="en-US" sz="1400" dirty="0" smtClean="0"/>
              <a:t>后启用</a:t>
            </a:r>
            <a:r>
              <a:rPr lang="en-US" altLang="zh-CN" sz="1400" dirty="0" smtClean="0"/>
              <a:t>GPIO</a:t>
            </a:r>
            <a:r>
              <a:rPr lang="zh-CN" altLang="en-US" sz="1400" dirty="0" smtClean="0"/>
              <a:t>功能，</a:t>
            </a:r>
            <a:r>
              <a:rPr lang="en-US" altLang="zh-CN" sz="1400" dirty="0" smtClean="0"/>
              <a:t>GPIO</a:t>
            </a:r>
            <a:r>
              <a:rPr lang="zh-CN" altLang="en-US" sz="1400" dirty="0" smtClean="0"/>
              <a:t>的方向在</a:t>
            </a:r>
            <a:r>
              <a:rPr lang="en-US" altLang="zh-CN" sz="1400" dirty="0" smtClean="0"/>
              <a:t>DIR67</a:t>
            </a:r>
            <a:r>
              <a:rPr lang="zh-CN" altLang="en-US" sz="1400" dirty="0" smtClean="0"/>
              <a:t>寄存器的比特</a:t>
            </a:r>
            <a:r>
              <a:rPr lang="en-US" altLang="zh-CN" sz="1400" dirty="0" smtClean="0"/>
              <a:t>13</a:t>
            </a:r>
            <a:r>
              <a:rPr lang="zh-CN" altLang="en-US" sz="1400" dirty="0" smtClean="0"/>
              <a:t>进行设置，设为</a:t>
            </a:r>
            <a:r>
              <a:rPr lang="en-US" altLang="zh-CN" sz="1400" dirty="0" smtClean="0"/>
              <a:t>0</a:t>
            </a:r>
            <a:r>
              <a:rPr lang="zh-CN" altLang="en-US" sz="1400" dirty="0" smtClean="0"/>
              <a:t>表示输出，该管脚的输出值通过</a:t>
            </a:r>
            <a:r>
              <a:rPr lang="en-US" altLang="zh-CN" sz="1400" dirty="0" smtClean="0"/>
              <a:t>OUT_DATA67</a:t>
            </a:r>
            <a:r>
              <a:rPr lang="zh-CN" altLang="en-US" sz="1400" dirty="0" smtClean="0"/>
              <a:t>寄存器的比特</a:t>
            </a:r>
            <a:r>
              <a:rPr lang="en-US" altLang="zh-CN" sz="1400" dirty="0" smtClean="0"/>
              <a:t>13</a:t>
            </a:r>
            <a:r>
              <a:rPr lang="zh-CN" altLang="en-US" sz="1400" dirty="0" smtClean="0"/>
              <a:t>进行设置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19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本课程实验内容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800" b="1" dirty="0" smtClean="0">
                <a:latin typeface="楷体_GB2312" pitchFamily="49" charset="-122"/>
                <a:ea typeface="楷体_GB2312" pitchFamily="49" charset="-122"/>
              </a:rPr>
              <a:t>Hello World on DSP </a:t>
            </a:r>
          </a:p>
          <a:p>
            <a:r>
              <a:rPr lang="en-US" altLang="zh-CN" sz="1800" b="1" dirty="0" smtClean="0">
                <a:latin typeface="楷体_GB2312" pitchFamily="49" charset="-122"/>
                <a:ea typeface="楷体_GB2312" pitchFamily="49" charset="-122"/>
              </a:rPr>
              <a:t>LED </a:t>
            </a:r>
            <a:r>
              <a:rPr lang="zh-CN" altLang="en-US" sz="1800" b="1" dirty="0" smtClean="0">
                <a:latin typeface="楷体_GB2312" pitchFamily="49" charset="-122"/>
                <a:ea typeface="楷体_GB2312" pitchFamily="49" charset="-122"/>
              </a:rPr>
              <a:t>系列实验</a:t>
            </a:r>
            <a:endParaRPr lang="en-US" altLang="zh-CN" sz="1800" b="1" dirty="0" smtClean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b="1" dirty="0" smtClean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直接配置寄存器</a:t>
            </a:r>
            <a:endParaRPr lang="en-US" altLang="zh-CN" sz="1600" b="1" dirty="0" smtClean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b="1" dirty="0" smtClean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b="1" dirty="0" smtClean="0">
                <a:latin typeface="楷体_GB2312" pitchFamily="49" charset="-122"/>
                <a:ea typeface="楷体_GB2312" pitchFamily="49" charset="-122"/>
              </a:rPr>
              <a:t>GEL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函数</a:t>
            </a:r>
            <a:endParaRPr lang="en-US" altLang="zh-CN" sz="1600" b="1" dirty="0" smtClean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b="1" dirty="0" smtClean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b="1" dirty="0" err="1" smtClean="0"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600" b="1" dirty="0" smtClean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通过按键中断控制走马灯实验</a:t>
            </a:r>
            <a:r>
              <a:rPr lang="en-US" altLang="zh-CN" sz="1600" b="1" dirty="0" smtClean="0"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b="1" dirty="0" err="1" smtClean="0"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600" b="1" dirty="0" smtClean="0"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6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音频实时采集回放实验：使用中断、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I2C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控制器、</a:t>
            </a:r>
            <a:r>
              <a:rPr lang="en-US" altLang="zh-CN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McASP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控制器、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AIC31 Codec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DMA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控制器和</a:t>
            </a:r>
            <a:r>
              <a:rPr lang="en-US" altLang="zh-CN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存储器布局和访存性能测试实验：使用片内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RAM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，片外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DDR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malloc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函数、定时器，观察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MAP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文件，本实验基于音频采集回放实验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FIR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滤波器的实时音频均衡器实验，本实验基于音频采集回放实验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Hello World 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和系统时间打印实验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线程任务（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TSK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）和信号量（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SEM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）实验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：按键中断和点灯实验：使用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中断调度器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：音频实时采集、回放实验：使用</a:t>
            </a:r>
            <a:r>
              <a:rPr lang="en-US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BIOS</a:t>
            </a: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中断调度器</a:t>
            </a:r>
            <a:endParaRPr lang="en-US" altLang="zh-CN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切换</a:t>
            </a:r>
            <a:r>
              <a:rPr lang="en-US" altLang="zh-CN" dirty="0" smtClean="0"/>
              <a:t>active project </a:t>
            </a:r>
            <a:r>
              <a:rPr lang="zh-CN" altLang="en-US" dirty="0" smtClean="0"/>
              <a:t>至</a:t>
            </a:r>
            <a:r>
              <a:rPr lang="en-US" altLang="zh-CN" dirty="0" smtClean="0"/>
              <a:t>LAB2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项目 </a:t>
            </a:r>
            <a:r>
              <a:rPr lang="en-US" altLang="zh-CN" dirty="0" smtClean="0"/>
              <a:t>LAB2_prj_simple_led</a:t>
            </a:r>
          </a:p>
          <a:p>
            <a:r>
              <a:rPr lang="zh-CN" altLang="en-US" dirty="0" smtClean="0"/>
              <a:t>编译并</a:t>
            </a:r>
            <a:r>
              <a:rPr lang="en-US" altLang="zh-CN" dirty="0" smtClean="0"/>
              <a:t>Debug</a:t>
            </a:r>
            <a:r>
              <a:rPr lang="zh-CN" altLang="en-US" dirty="0" smtClean="0"/>
              <a:t>该项目</a:t>
            </a:r>
            <a:endParaRPr lang="en-US" altLang="zh-CN" dirty="0" smtClean="0"/>
          </a:p>
          <a:p>
            <a:r>
              <a:rPr lang="zh-CN" altLang="en-US" dirty="0" smtClean="0"/>
              <a:t>在目标板上运行代码</a:t>
            </a:r>
            <a:endParaRPr lang="en-US" altLang="zh-CN" dirty="0" smtClean="0"/>
          </a:p>
          <a:p>
            <a:r>
              <a:rPr lang="zh-CN" altLang="en-US" dirty="0" smtClean="0"/>
              <a:t>观察</a:t>
            </a:r>
            <a:r>
              <a:rPr lang="en-US" altLang="zh-CN" dirty="0" smtClean="0"/>
              <a:t>LED—D6</a:t>
            </a:r>
            <a:r>
              <a:rPr lang="zh-CN" altLang="en-US" dirty="0" smtClean="0"/>
              <a:t>的状态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971600" y="3856980"/>
            <a:ext cx="59046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  p   = (unsigned 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 *)ADDR_PINMUX5   ;</a:t>
            </a:r>
          </a:p>
          <a:p>
            <a:r>
              <a:rPr lang="en-US" altLang="zh-CN" dirty="0" smtClean="0"/>
              <a:t>    *p =  val_PINMUX5;</a:t>
            </a:r>
          </a:p>
          <a:p>
            <a:r>
              <a:rPr lang="zh-CN" altLang="en-US" dirty="0" smtClean="0"/>
              <a:t>代码说明：</a:t>
            </a:r>
            <a:endParaRPr lang="en-US" altLang="zh-CN" dirty="0" smtClean="0"/>
          </a:p>
          <a:p>
            <a:r>
              <a:rPr lang="zh-CN" altLang="en-US" dirty="0" smtClean="0"/>
              <a:t>第一行代码的含义为：把</a:t>
            </a:r>
            <a:r>
              <a:rPr lang="en-US" altLang="zh-CN" dirty="0" smtClean="0"/>
              <a:t>ADDR_PINMUX5 </a:t>
            </a:r>
            <a:r>
              <a:rPr lang="zh-CN" altLang="en-US" dirty="0" smtClean="0"/>
              <a:t>这个宏所表示的整数转换为一个指针类型，并且给指针</a:t>
            </a:r>
            <a:r>
              <a:rPr lang="en-US" altLang="zh-CN" dirty="0" smtClean="0"/>
              <a:t>p</a:t>
            </a:r>
            <a:r>
              <a:rPr lang="zh-CN" altLang="en-US" dirty="0" smtClean="0"/>
              <a:t>赋值。</a:t>
            </a:r>
            <a:endParaRPr lang="en-US" altLang="zh-CN" dirty="0" smtClean="0"/>
          </a:p>
          <a:p>
            <a:r>
              <a:rPr lang="zh-CN" altLang="en-US" dirty="0" smtClean="0"/>
              <a:t>第二行代码的含义为：指针</a:t>
            </a:r>
            <a:r>
              <a:rPr lang="en-US" altLang="zh-CN" dirty="0" smtClean="0"/>
              <a:t>p</a:t>
            </a:r>
            <a:r>
              <a:rPr lang="zh-CN" altLang="en-US" dirty="0" smtClean="0"/>
              <a:t>所指向的地址，其内容赋值为宏定义</a:t>
            </a:r>
            <a:r>
              <a:rPr lang="en-US" altLang="zh-CN" dirty="0" smtClean="0"/>
              <a:t>val_PINMUX5</a:t>
            </a:r>
            <a:r>
              <a:rPr lang="zh-CN" altLang="en-US" dirty="0" smtClean="0"/>
              <a:t>所表示的值。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修改代码并重新运行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97152"/>
            <a:ext cx="8229600" cy="1440160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在文件</a:t>
            </a:r>
            <a:r>
              <a:rPr lang="en-US" altLang="zh-CN" dirty="0" err="1" smtClean="0"/>
              <a:t>hello.c</a:t>
            </a:r>
            <a:r>
              <a:rPr lang="zh-CN" altLang="en-US" dirty="0" smtClean="0"/>
              <a:t>中，红线圈出的代码用于控制</a:t>
            </a:r>
            <a:r>
              <a:rPr lang="en-US" altLang="zh-CN" dirty="0" smtClean="0"/>
              <a:t>LED D6</a:t>
            </a:r>
            <a:r>
              <a:rPr lang="zh-CN" altLang="en-US" dirty="0" smtClean="0"/>
              <a:t>的亮灭，请尝试不同的值对于</a:t>
            </a:r>
            <a:r>
              <a:rPr lang="en-US" altLang="zh-CN" dirty="0" smtClean="0"/>
              <a:t>LED</a:t>
            </a:r>
            <a:r>
              <a:rPr lang="zh-CN" altLang="en-US" dirty="0" smtClean="0"/>
              <a:t>状态的影响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724852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使用调试变量观察窗口设定</a:t>
            </a:r>
            <a:r>
              <a:rPr lang="en-US" altLang="zh-CN" dirty="0" smtClean="0"/>
              <a:t>LED</a:t>
            </a:r>
            <a:r>
              <a:rPr lang="zh-CN" altLang="en-US" dirty="0" smtClean="0"/>
              <a:t>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3681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如下两图所示，设定不同的变量值并运行，观察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状态</a:t>
            </a:r>
            <a:endParaRPr lang="en-US" altLang="zh-CN" sz="2400" dirty="0" smtClean="0"/>
          </a:p>
          <a:p>
            <a:r>
              <a:rPr lang="zh-CN" altLang="en-US" sz="2400" dirty="0" smtClean="0"/>
              <a:t>注意，变量的修改和观察，必须在</a:t>
            </a:r>
            <a:r>
              <a:rPr lang="en-US" altLang="zh-CN" sz="2400" dirty="0" smtClean="0"/>
              <a:t>CPU</a:t>
            </a:r>
            <a:r>
              <a:rPr lang="zh-CN" altLang="en-US" sz="2400" dirty="0" smtClean="0"/>
              <a:t>暂停的状态下进行</a:t>
            </a:r>
            <a:endParaRPr lang="en-US" altLang="zh-CN" sz="2400" dirty="0" smtClean="0"/>
          </a:p>
          <a:p>
            <a:r>
              <a:rPr lang="zh-CN" altLang="en-US" sz="2400" dirty="0" smtClean="0"/>
              <a:t>变量值的重新生效必须要重新运行处理器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22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2797368"/>
            <a:ext cx="7272808" cy="178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581127"/>
            <a:ext cx="7272808" cy="1973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LAB2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168352"/>
          </a:xfrm>
        </p:spPr>
        <p:txBody>
          <a:bodyPr/>
          <a:lstStyle/>
          <a:p>
            <a:r>
              <a:rPr lang="zh-CN" altLang="en-US" dirty="0" smtClean="0"/>
              <a:t>修改代码，让</a:t>
            </a:r>
            <a:r>
              <a:rPr lang="en-US" altLang="zh-CN" dirty="0" smtClean="0"/>
              <a:t>LED D6</a:t>
            </a:r>
            <a:r>
              <a:rPr lang="zh-CN" altLang="en-US" dirty="0" smtClean="0"/>
              <a:t>重复亮灭</a:t>
            </a:r>
            <a:endParaRPr lang="en-US" altLang="zh-CN" dirty="0" smtClean="0"/>
          </a:p>
          <a:p>
            <a:r>
              <a:rPr lang="zh-CN" altLang="en-US" dirty="0" smtClean="0"/>
              <a:t>提示</a:t>
            </a:r>
            <a:r>
              <a:rPr lang="en-US" altLang="zh-CN" dirty="0" smtClean="0"/>
              <a:t>1</a:t>
            </a:r>
            <a:r>
              <a:rPr lang="zh-CN" altLang="en-US" dirty="0" smtClean="0"/>
              <a:t>，需要重复切换对应的控制数据。</a:t>
            </a:r>
            <a:endParaRPr lang="en-US" altLang="zh-CN" dirty="0" smtClean="0"/>
          </a:p>
          <a:p>
            <a:r>
              <a:rPr lang="zh-CN" altLang="en-US" dirty="0" smtClean="0"/>
              <a:t>提示</a:t>
            </a:r>
            <a:r>
              <a:rPr lang="en-US" altLang="zh-CN" dirty="0" smtClean="0"/>
              <a:t>2</a:t>
            </a:r>
            <a:r>
              <a:rPr lang="zh-CN" altLang="en-US" dirty="0" smtClean="0"/>
              <a:t>，在切换数据的间隔中，需要添加延时函数。</a:t>
            </a:r>
            <a:endParaRPr lang="en-US" altLang="zh-CN" dirty="0" smtClean="0"/>
          </a:p>
          <a:p>
            <a:r>
              <a:rPr lang="zh-CN" altLang="en-US" dirty="0" smtClean="0"/>
              <a:t>延时函数通常使用多次循环来实现，比如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835696" y="4221088"/>
            <a:ext cx="56886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void  delay(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n){</a:t>
            </a:r>
          </a:p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=0; </a:t>
            </a:r>
          </a:p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 for(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=0; 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&lt;n; </a:t>
            </a:r>
            <a:r>
              <a:rPr lang="en-US" altLang="zh-CN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++){</a:t>
            </a:r>
          </a:p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   // do something</a:t>
            </a:r>
          </a:p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  }</a:t>
            </a:r>
          </a:p>
          <a:p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LAB3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GEL LED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24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25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GEL</a:t>
            </a:r>
            <a:r>
              <a:rPr lang="zh-CN" altLang="en-US" dirty="0" smtClean="0"/>
              <a:t>的用途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cs typeface="Times New Roman" pitchFamily="18" charset="0"/>
              </a:rPr>
              <a:t>什么是</a:t>
            </a:r>
            <a:r>
              <a:rPr lang="en-US" altLang="zh-CN" sz="2800" dirty="0" smtClean="0">
                <a:cs typeface="Times New Roman" pitchFamily="18" charset="0"/>
              </a:rPr>
              <a:t>GEL?</a:t>
            </a:r>
          </a:p>
          <a:p>
            <a:pPr lvl="1"/>
            <a:r>
              <a:rPr lang="en-US" altLang="zh-CN" sz="1400" dirty="0" smtClean="0">
                <a:cs typeface="Times New Roman" pitchFamily="18" charset="0"/>
              </a:rPr>
              <a:t>Code Composer Studio Help &gt; Tasks &gt; The General Extension Language (GEL)</a:t>
            </a:r>
          </a:p>
          <a:p>
            <a:pPr lvl="1"/>
            <a:r>
              <a:rPr lang="zh-CN" altLang="en-US" sz="1400" dirty="0" smtClean="0"/>
              <a:t>一种脚本语言，和</a:t>
            </a:r>
            <a:r>
              <a:rPr lang="en-US" altLang="zh-CN" sz="1400" dirty="0" smtClean="0"/>
              <a:t>C</a:t>
            </a:r>
            <a:r>
              <a:rPr lang="zh-CN" altLang="en-US" sz="1400" dirty="0" smtClean="0"/>
              <a:t>语言的语法类似</a:t>
            </a:r>
            <a:endParaRPr lang="en-US" altLang="zh-CN" sz="1400" dirty="0" smtClean="0"/>
          </a:p>
          <a:p>
            <a:pPr lvl="1"/>
            <a:r>
              <a:rPr lang="zh-CN" altLang="en-US" sz="1400" dirty="0" smtClean="0"/>
              <a:t>使用</a:t>
            </a:r>
            <a:r>
              <a:rPr lang="en-US" altLang="zh-CN" sz="1400" dirty="0" smtClean="0"/>
              <a:t>GEL</a:t>
            </a:r>
            <a:r>
              <a:rPr lang="zh-CN" altLang="en-US" sz="1400" dirty="0" smtClean="0"/>
              <a:t>语法，编写</a:t>
            </a:r>
            <a:r>
              <a:rPr lang="en-US" altLang="zh-CN" sz="1400" dirty="0" smtClean="0"/>
              <a:t>GEL</a:t>
            </a:r>
            <a:r>
              <a:rPr lang="zh-CN" altLang="en-US" sz="1400" dirty="0" smtClean="0"/>
              <a:t>函数，然后加载到</a:t>
            </a:r>
            <a:r>
              <a:rPr lang="en-US" altLang="zh-CN" sz="1400" dirty="0" smtClean="0"/>
              <a:t>CCS IDE</a:t>
            </a:r>
            <a:endParaRPr lang="en-US" altLang="zh-CN" sz="1400" dirty="0" smtClean="0">
              <a:cs typeface="Times New Roman" pitchFamily="18" charset="0"/>
            </a:endParaRPr>
          </a:p>
          <a:p>
            <a:r>
              <a:rPr lang="zh-CN" altLang="en-US" sz="2800" dirty="0" smtClean="0">
                <a:cs typeface="Times New Roman" pitchFamily="18" charset="0"/>
              </a:rPr>
              <a:t>为什么用</a:t>
            </a:r>
            <a:r>
              <a:rPr lang="en-US" altLang="zh-CN" sz="2800" dirty="0" smtClean="0">
                <a:cs typeface="Times New Roman" pitchFamily="18" charset="0"/>
              </a:rPr>
              <a:t> GEL</a:t>
            </a:r>
          </a:p>
          <a:p>
            <a:pPr lvl="1"/>
            <a:r>
              <a:rPr lang="en-US" altLang="zh-CN" sz="2000" dirty="0" smtClean="0"/>
              <a:t>GEL </a:t>
            </a:r>
            <a:r>
              <a:rPr lang="zh-CN" altLang="en-US" sz="2000" dirty="0" smtClean="0"/>
              <a:t>可以用来完成自动化测试以及定制</a:t>
            </a:r>
            <a:r>
              <a:rPr lang="en-US" altLang="zh-CN" sz="2000" dirty="0" smtClean="0"/>
              <a:t>workspace</a:t>
            </a:r>
            <a:r>
              <a:rPr lang="zh-CN" altLang="en-US" sz="2000" dirty="0" smtClean="0"/>
              <a:t>的工作环境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其最方便之处在于，不需要编译，可以直接完成目标处理器的寄存器配置（对于配置外设寄存器非常有用）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把</a:t>
            </a:r>
            <a:r>
              <a:rPr lang="en-US" altLang="zh-CN" sz="2000" dirty="0" smtClean="0"/>
              <a:t>GEL</a:t>
            </a:r>
            <a:r>
              <a:rPr lang="zh-CN" altLang="en-US" sz="2000" dirty="0" smtClean="0"/>
              <a:t>代码转换为</a:t>
            </a:r>
            <a:r>
              <a:rPr lang="en-US" altLang="zh-CN" sz="2000" dirty="0" smtClean="0"/>
              <a:t>C</a:t>
            </a:r>
            <a:r>
              <a:rPr lang="zh-CN" altLang="en-US" sz="2000" dirty="0" smtClean="0"/>
              <a:t>代码非常容易</a:t>
            </a:r>
            <a:endParaRPr lang="en-US" altLang="zh-CN" sz="3600" dirty="0" smtClean="0">
              <a:cs typeface="Times New Roman" pitchFamily="18" charset="0"/>
            </a:endParaRPr>
          </a:p>
          <a:p>
            <a:r>
              <a:rPr lang="zh-CN" altLang="en-US" sz="2800" dirty="0" smtClean="0">
                <a:cs typeface="Times New Roman" pitchFamily="18" charset="0"/>
              </a:rPr>
              <a:t>如何开始</a:t>
            </a:r>
            <a:r>
              <a:rPr lang="en-US" altLang="zh-CN" sz="2800" dirty="0" smtClean="0">
                <a:cs typeface="Times New Roman" pitchFamily="18" charset="0"/>
              </a:rPr>
              <a:t> </a:t>
            </a:r>
            <a:r>
              <a:rPr lang="zh-CN" altLang="en-US" sz="2800" dirty="0" smtClean="0">
                <a:cs typeface="Times New Roman" pitchFamily="18" charset="0"/>
              </a:rPr>
              <a:t>使用</a:t>
            </a:r>
            <a:r>
              <a:rPr lang="en-US" altLang="zh-CN" sz="2800" dirty="0" smtClean="0">
                <a:cs typeface="Times New Roman" pitchFamily="18" charset="0"/>
              </a:rPr>
              <a:t>GEL</a:t>
            </a:r>
          </a:p>
          <a:p>
            <a:pPr lvl="1"/>
            <a:r>
              <a:rPr lang="en-US" altLang="zh-CN" sz="2400" dirty="0" smtClean="0">
                <a:cs typeface="Times New Roman" pitchFamily="18" charset="0"/>
              </a:rPr>
              <a:t> </a:t>
            </a:r>
            <a:r>
              <a:rPr lang="zh-CN" altLang="en-US" sz="2400" dirty="0" smtClean="0">
                <a:cs typeface="Times New Roman" pitchFamily="18" charset="0"/>
              </a:rPr>
              <a:t>从</a:t>
            </a:r>
            <a:r>
              <a:rPr lang="en-US" altLang="zh-CN" sz="2400" dirty="0" smtClean="0">
                <a:cs typeface="Times New Roman" pitchFamily="18" charset="0"/>
              </a:rPr>
              <a:t>TI</a:t>
            </a:r>
            <a:r>
              <a:rPr lang="zh-CN" altLang="en-US" sz="2400" dirty="0" smtClean="0">
                <a:cs typeface="Times New Roman" pitchFamily="18" charset="0"/>
              </a:rPr>
              <a:t>的参考代码修改</a:t>
            </a:r>
            <a:endParaRPr lang="en-US" altLang="zh-CN" sz="2400" dirty="0" smtClean="0">
              <a:cs typeface="Times New Roman" pitchFamily="18" charset="0"/>
            </a:endParaRPr>
          </a:p>
          <a:p>
            <a:pPr lvl="1"/>
            <a:r>
              <a:rPr lang="zh-CN" altLang="en-US" sz="2400" dirty="0" smtClean="0">
                <a:cs typeface="Times New Roman" pitchFamily="18" charset="0"/>
              </a:rPr>
              <a:t>本实验采用的</a:t>
            </a:r>
            <a:r>
              <a:rPr lang="en-US" altLang="zh-CN" sz="2400" dirty="0" smtClean="0">
                <a:cs typeface="Times New Roman" pitchFamily="18" charset="0"/>
              </a:rPr>
              <a:t>GEL</a:t>
            </a:r>
            <a:r>
              <a:rPr lang="zh-CN" altLang="en-US" sz="2400" dirty="0" smtClean="0">
                <a:cs typeface="Times New Roman" pitchFamily="18" charset="0"/>
              </a:rPr>
              <a:t>代码修改自</a:t>
            </a:r>
            <a:r>
              <a:rPr lang="en-US" altLang="zh-CN" sz="2400" dirty="0" smtClean="0">
                <a:cs typeface="Times New Roman" pitchFamily="18" charset="0"/>
              </a:rPr>
              <a:t>“C6748_LCDK.gel”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27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切换</a:t>
            </a:r>
            <a:r>
              <a:rPr lang="en-US" altLang="zh-CN" dirty="0" smtClean="0"/>
              <a:t>active project </a:t>
            </a:r>
            <a:r>
              <a:rPr lang="zh-CN" altLang="en-US" dirty="0" smtClean="0"/>
              <a:t>至</a:t>
            </a:r>
            <a:r>
              <a:rPr lang="en-US" altLang="zh-CN" dirty="0" smtClean="0"/>
              <a:t>LAB3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项目</a:t>
            </a:r>
            <a:r>
              <a:rPr lang="en-US" altLang="zh-CN" dirty="0" smtClean="0"/>
              <a:t>LAB3_prj_GEL_LED</a:t>
            </a:r>
          </a:p>
          <a:p>
            <a:r>
              <a:rPr lang="zh-CN" altLang="en-US" dirty="0" smtClean="0"/>
              <a:t>编译并</a:t>
            </a:r>
            <a:r>
              <a:rPr lang="en-US" altLang="zh-CN" dirty="0" smtClean="0"/>
              <a:t>Debug</a:t>
            </a:r>
            <a:r>
              <a:rPr lang="zh-CN" altLang="en-US" dirty="0" smtClean="0"/>
              <a:t>该项目</a:t>
            </a:r>
            <a:endParaRPr lang="en-US" altLang="zh-CN" dirty="0" smtClean="0"/>
          </a:p>
          <a:p>
            <a:r>
              <a:rPr lang="zh-CN" altLang="en-US" dirty="0" smtClean="0"/>
              <a:t>在调试模式下，用鼠标右键，打开</a:t>
            </a:r>
            <a:r>
              <a:rPr lang="en-US" altLang="zh-CN" dirty="0" smtClean="0"/>
              <a:t>GEL</a:t>
            </a:r>
            <a:r>
              <a:rPr lang="zh-CN" altLang="en-US" dirty="0" smtClean="0"/>
              <a:t>窗口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28</a:t>
            </a:fld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212976"/>
            <a:ext cx="688657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去除原始的</a:t>
            </a:r>
            <a:r>
              <a:rPr lang="en-US" altLang="zh-CN" dirty="0" smtClean="0"/>
              <a:t>GEL</a:t>
            </a:r>
            <a:r>
              <a:rPr lang="zh-CN" altLang="en-US" dirty="0" smtClean="0"/>
              <a:t>，加载新的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0112" y="2492896"/>
            <a:ext cx="3106688" cy="3744416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在</a:t>
            </a:r>
            <a:r>
              <a:rPr lang="en-US" altLang="zh-CN" sz="2400" dirty="0" smtClean="0"/>
              <a:t>CCS</a:t>
            </a:r>
            <a:r>
              <a:rPr lang="zh-CN" altLang="en-US" sz="2400" dirty="0" smtClean="0"/>
              <a:t>菜单中，</a:t>
            </a:r>
            <a:r>
              <a:rPr lang="en-US" altLang="zh-CN" sz="2400" dirty="0" smtClean="0"/>
              <a:t>Scripts</a:t>
            </a:r>
            <a:r>
              <a:rPr lang="zh-CN" altLang="en-US" sz="2400" dirty="0" smtClean="0"/>
              <a:t>菜单选项中，多出“控制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”的子菜单。</a:t>
            </a:r>
            <a:endParaRPr lang="en-US" altLang="zh-CN" sz="2400" dirty="0" smtClean="0"/>
          </a:p>
          <a:p>
            <a:r>
              <a:rPr lang="zh-CN" altLang="en-US" sz="2400" dirty="0" smtClean="0"/>
              <a:t>请点击不同选项观察结果</a:t>
            </a:r>
            <a:endParaRPr lang="en-US" altLang="zh-CN" sz="2400" dirty="0" smtClean="0"/>
          </a:p>
          <a:p>
            <a:r>
              <a:rPr lang="zh-CN" altLang="en-US" sz="2400" dirty="0" smtClean="0"/>
              <a:t>运行编译后的代码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29</a:t>
            </a:fld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29590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8325" y="1124744"/>
            <a:ext cx="34956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482917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更改处理器的运行主频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3501008"/>
            <a:ext cx="8219256" cy="2232248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2000" dirty="0" smtClean="0"/>
              <a:t>在</a:t>
            </a:r>
            <a:r>
              <a:rPr lang="en-US" altLang="zh-CN" sz="2000" dirty="0" smtClean="0"/>
              <a:t>CCS</a:t>
            </a:r>
            <a:r>
              <a:rPr lang="zh-CN" altLang="en-US" sz="2000" dirty="0" smtClean="0"/>
              <a:t>菜单中，</a:t>
            </a:r>
            <a:r>
              <a:rPr lang="en-US" altLang="zh-CN" sz="2000" dirty="0" smtClean="0"/>
              <a:t>Scripts</a:t>
            </a:r>
            <a:r>
              <a:rPr lang="zh-CN" altLang="en-US" sz="2000" dirty="0" smtClean="0"/>
              <a:t>菜单选项中，</a:t>
            </a:r>
            <a:endParaRPr lang="en-US" altLang="zh-CN" sz="2000" dirty="0" smtClean="0"/>
          </a:p>
          <a:p>
            <a:r>
              <a:rPr lang="zh-CN" altLang="en-US" sz="2000" dirty="0" smtClean="0"/>
              <a:t>在</a:t>
            </a:r>
            <a:r>
              <a:rPr lang="en-US" altLang="zh-CN" sz="2000" dirty="0" smtClean="0"/>
              <a:t>Frequency Settings </a:t>
            </a:r>
            <a:r>
              <a:rPr lang="zh-CN" altLang="en-US" sz="2000" dirty="0" smtClean="0"/>
              <a:t>子菜单中，选择</a:t>
            </a:r>
            <a:r>
              <a:rPr lang="en-US" altLang="zh-CN" sz="2000" dirty="0" smtClean="0"/>
              <a:t>Core 100MHz</a:t>
            </a:r>
            <a:r>
              <a:rPr lang="zh-CN" altLang="en-US" sz="2000" dirty="0" smtClean="0"/>
              <a:t>的选项</a:t>
            </a:r>
            <a:endParaRPr lang="en-US" altLang="zh-CN" sz="2000" dirty="0" smtClean="0"/>
          </a:p>
          <a:p>
            <a:r>
              <a:rPr lang="zh-CN" altLang="en-US" sz="2000" dirty="0" smtClean="0"/>
              <a:t>运行代码</a:t>
            </a:r>
            <a:endParaRPr lang="en-US" altLang="zh-CN" sz="2000" dirty="0" smtClean="0"/>
          </a:p>
          <a:p>
            <a:r>
              <a:rPr lang="zh-CN" altLang="en-US" sz="2000" dirty="0" smtClean="0"/>
              <a:t>把主频换成</a:t>
            </a:r>
            <a:r>
              <a:rPr lang="en-US" altLang="zh-CN" sz="2000" dirty="0" smtClean="0"/>
              <a:t>456MHz</a:t>
            </a:r>
          </a:p>
          <a:p>
            <a:r>
              <a:rPr lang="zh-CN" altLang="en-US" sz="2000" dirty="0" smtClean="0"/>
              <a:t>再次运行代码，对比</a:t>
            </a:r>
            <a:r>
              <a:rPr lang="en-US" altLang="zh-CN" sz="2000" dirty="0" smtClean="0"/>
              <a:t>LED</a:t>
            </a:r>
            <a:r>
              <a:rPr lang="zh-CN" altLang="en-US" sz="2000" dirty="0" smtClean="0"/>
              <a:t>的闪烁速度</a:t>
            </a:r>
            <a:endParaRPr lang="en-US" altLang="zh-CN" sz="2000" dirty="0" smtClean="0"/>
          </a:p>
          <a:p>
            <a:r>
              <a:rPr lang="zh-CN" altLang="en-US" sz="2000" dirty="0" smtClean="0"/>
              <a:t>由此，可以看到</a:t>
            </a:r>
            <a:r>
              <a:rPr lang="en-US" altLang="zh-CN" sz="2000" dirty="0" smtClean="0"/>
              <a:t>GEL</a:t>
            </a:r>
            <a:r>
              <a:rPr lang="zh-CN" altLang="en-US" sz="2000" dirty="0" smtClean="0"/>
              <a:t>的方便之处，不需编译就修改处理器主频，并且</a:t>
            </a:r>
            <a:r>
              <a:rPr lang="en-US" altLang="zh-CN" sz="2000" dirty="0" smtClean="0"/>
              <a:t>GEL</a:t>
            </a:r>
            <a:r>
              <a:rPr lang="zh-CN" altLang="en-US" sz="2000" dirty="0" smtClean="0"/>
              <a:t>的功能不仅限于修改主频，还可以初始化片外的</a:t>
            </a:r>
            <a:r>
              <a:rPr lang="en-US" altLang="zh-CN" sz="2000" dirty="0" smtClean="0"/>
              <a:t>DDR</a:t>
            </a:r>
            <a:r>
              <a:rPr lang="zh-CN" altLang="en-US" sz="2000" dirty="0" smtClean="0"/>
              <a:t>寄存器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30</a:t>
            </a:fld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268760"/>
            <a:ext cx="4896544" cy="202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LAB3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观察一下</a:t>
            </a:r>
            <a:r>
              <a:rPr lang="en-US" altLang="zh-CN" sz="2800" dirty="0" smtClean="0"/>
              <a:t>GEL</a:t>
            </a:r>
            <a:r>
              <a:rPr lang="zh-CN" altLang="en-US" sz="2800" dirty="0" smtClean="0"/>
              <a:t>代码中，控制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的部分。</a:t>
            </a:r>
            <a:endParaRPr lang="en-US" altLang="zh-CN" sz="2800" dirty="0" smtClean="0"/>
          </a:p>
          <a:p>
            <a:r>
              <a:rPr lang="zh-CN" altLang="en-US" sz="2800" dirty="0" smtClean="0"/>
              <a:t>再观察一下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代码中控制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的代码</a:t>
            </a:r>
            <a:endParaRPr lang="en-US" altLang="zh-CN" sz="2800" dirty="0" smtClean="0"/>
          </a:p>
          <a:p>
            <a:r>
              <a:rPr lang="zh-CN" altLang="en-US" sz="2800" dirty="0" smtClean="0"/>
              <a:t>仿照这些代码，编写如下两个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控制函数</a:t>
            </a:r>
            <a:endParaRPr lang="en-US" altLang="zh-CN" sz="2800" dirty="0" smtClean="0"/>
          </a:p>
          <a:p>
            <a:r>
              <a:rPr lang="en-US" altLang="zh-CN" sz="2800" dirty="0" err="1" smtClean="0"/>
              <a:t>LedOddOnEvenOff</a:t>
            </a:r>
            <a:r>
              <a:rPr lang="zh-CN" altLang="en-US" sz="2800" dirty="0" smtClean="0"/>
              <a:t>（），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奇数号码的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点亮，偶数号码的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熄灭</a:t>
            </a:r>
            <a:endParaRPr lang="en-US" altLang="zh-CN" sz="2400" dirty="0" smtClean="0"/>
          </a:p>
          <a:p>
            <a:r>
              <a:rPr lang="en-US" altLang="zh-CN" sz="2800" dirty="0" err="1" smtClean="0"/>
              <a:t>LedOddOffEvenOn</a:t>
            </a:r>
            <a:r>
              <a:rPr lang="zh-CN" altLang="en-US" sz="2800" dirty="0" smtClean="0"/>
              <a:t>（）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奇数号码的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熄灭，偶数号码的</a:t>
            </a:r>
            <a:r>
              <a:rPr lang="en-US" altLang="zh-CN" sz="2400" dirty="0" smtClean="0"/>
              <a:t>LED</a:t>
            </a:r>
            <a:r>
              <a:rPr lang="zh-CN" altLang="en-US" sz="2400" dirty="0" smtClean="0"/>
              <a:t>点亮</a:t>
            </a:r>
            <a:endParaRPr lang="en-US" altLang="zh-CN" sz="2400" dirty="0" smtClean="0"/>
          </a:p>
          <a:p>
            <a:r>
              <a:rPr lang="zh-CN" altLang="en-US" sz="2800" dirty="0" smtClean="0"/>
              <a:t>在</a:t>
            </a:r>
            <a:r>
              <a:rPr lang="en-US" altLang="zh-CN" sz="2800" dirty="0" smtClean="0"/>
              <a:t>C</a:t>
            </a:r>
            <a:r>
              <a:rPr lang="zh-CN" altLang="en-US" sz="2800" dirty="0" smtClean="0"/>
              <a:t>代码的点灯循环中重复运行你编写的函数</a:t>
            </a:r>
            <a:endParaRPr lang="en-US" altLang="zh-CN" sz="28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LAB4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altLang="zh-CN" sz="6600" dirty="0" err="1" smtClean="0">
                <a:cs typeface="Times New Roman" pitchFamily="18" charset="0"/>
              </a:rPr>
              <a:t>StartWare</a:t>
            </a:r>
            <a:r>
              <a:rPr lang="en-US" altLang="zh-CN" sz="6600" dirty="0" smtClean="0">
                <a:cs typeface="Times New Roman" pitchFamily="18" charset="0"/>
              </a:rPr>
              <a:t> LED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32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33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Times New Roman" pitchFamily="18" charset="0"/>
              </a:rPr>
              <a:t>关于 </a:t>
            </a:r>
            <a:r>
              <a:rPr lang="en-US" altLang="zh-CN" dirty="0" smtClean="0">
                <a:cs typeface="Times New Roman" pitchFamily="18" charset="0"/>
              </a:rPr>
              <a:t>Starter Ware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Times New Roman" pitchFamily="18" charset="0"/>
              </a:rPr>
              <a:t>什么是</a:t>
            </a:r>
            <a:r>
              <a:rPr lang="en-US" altLang="zh-CN" dirty="0" smtClean="0">
                <a:cs typeface="Times New Roman" pitchFamily="18" charset="0"/>
              </a:rPr>
              <a:t> Starter Ware</a:t>
            </a:r>
          </a:p>
          <a:p>
            <a:pPr lvl="1"/>
            <a:r>
              <a:rPr lang="zh-CN" altLang="en-US" sz="1800" dirty="0" smtClean="0"/>
              <a:t>用在</a:t>
            </a:r>
            <a:r>
              <a:rPr lang="en-US" altLang="zh-CN" sz="1800" dirty="0" smtClean="0"/>
              <a:t>TI</a:t>
            </a:r>
            <a:r>
              <a:rPr lang="zh-CN" altLang="en-US" sz="1800" dirty="0" smtClean="0"/>
              <a:t>处理器上的一个开源的驱动函数包，应用于没有操作系统的场景</a:t>
            </a:r>
            <a:endParaRPr lang="en-US" altLang="zh-CN" sz="1800" dirty="0" smtClean="0"/>
          </a:p>
          <a:p>
            <a:pPr lvl="1"/>
            <a:r>
              <a:rPr lang="zh-CN" altLang="en-US" sz="1800" dirty="0" smtClean="0"/>
              <a:t>包含了一系列用来控制外设的硬件设备抽象层代码 </a:t>
            </a:r>
            <a:r>
              <a:rPr lang="en-US" altLang="zh-CN" sz="1800" dirty="0" smtClean="0"/>
              <a:t>Device Abstraction Layer (DAL) </a:t>
            </a:r>
            <a:r>
              <a:rPr lang="zh-CN" altLang="en-US" sz="1800" dirty="0" smtClean="0"/>
              <a:t>以及相应的例程</a:t>
            </a:r>
            <a:endParaRPr lang="en-US" altLang="zh-CN" sz="1800" dirty="0" smtClean="0"/>
          </a:p>
          <a:p>
            <a:pPr lvl="1"/>
            <a:r>
              <a:rPr lang="zh-CN" altLang="en-US" sz="1800" dirty="0" smtClean="0"/>
              <a:t>早先的处理器平台上对应的函数叫做 </a:t>
            </a:r>
            <a:r>
              <a:rPr lang="en-US" altLang="zh-CN" sz="1800" dirty="0" smtClean="0"/>
              <a:t>CSL </a:t>
            </a:r>
            <a:r>
              <a:rPr lang="zh-CN" altLang="en-US" sz="1800" dirty="0" smtClean="0"/>
              <a:t>（</a:t>
            </a:r>
            <a:r>
              <a:rPr lang="en-US" altLang="zh-CN" sz="1800" dirty="0" smtClean="0"/>
              <a:t>Chip Support Library</a:t>
            </a:r>
            <a:r>
              <a:rPr lang="zh-CN" altLang="en-US" sz="1800" dirty="0" smtClean="0"/>
              <a:t>）</a:t>
            </a:r>
            <a:endParaRPr lang="en-US" altLang="zh-CN" sz="1800" dirty="0" smtClean="0"/>
          </a:p>
          <a:p>
            <a:pPr lvl="1"/>
            <a:endParaRPr lang="en-US" altLang="zh-CN" sz="1800" dirty="0" smtClean="0"/>
          </a:p>
          <a:p>
            <a:r>
              <a:rPr lang="zh-CN" altLang="en-US" dirty="0" smtClean="0">
                <a:cs typeface="Times New Roman" pitchFamily="18" charset="0"/>
              </a:rPr>
              <a:t>为什么使用 </a:t>
            </a:r>
            <a:r>
              <a:rPr lang="en-US" altLang="zh-CN" dirty="0" smtClean="0">
                <a:cs typeface="Times New Roman" pitchFamily="18" charset="0"/>
              </a:rPr>
              <a:t>Starter Ware</a:t>
            </a:r>
          </a:p>
          <a:p>
            <a:pPr lvl="1"/>
            <a:r>
              <a:rPr lang="zh-CN" altLang="en-US" sz="2000" dirty="0" smtClean="0">
                <a:cs typeface="Times New Roman" pitchFamily="18" charset="0"/>
              </a:rPr>
              <a:t>使用其预先定义的宏和函数代码进行寄存器配置</a:t>
            </a:r>
            <a:endParaRPr lang="en-US" altLang="zh-CN" sz="2000" dirty="0" smtClean="0">
              <a:cs typeface="Times New Roman" pitchFamily="18" charset="0"/>
            </a:endParaRPr>
          </a:p>
          <a:p>
            <a:pPr lvl="1"/>
            <a:r>
              <a:rPr lang="zh-CN" altLang="en-US" sz="2000" dirty="0" smtClean="0">
                <a:cs typeface="Times New Roman" pitchFamily="18" charset="0"/>
              </a:rPr>
              <a:t>提高代码在不同处理器平台的重用性，前提是这些处理器都有</a:t>
            </a:r>
            <a:r>
              <a:rPr lang="en-US" altLang="zh-CN" sz="2000" dirty="0" smtClean="0">
                <a:cs typeface="Times New Roman" pitchFamily="18" charset="0"/>
              </a:rPr>
              <a:t>Starter Ware</a:t>
            </a:r>
            <a:r>
              <a:rPr lang="zh-CN" altLang="en-US" sz="2000" dirty="0" smtClean="0">
                <a:cs typeface="Times New Roman" pitchFamily="18" charset="0"/>
              </a:rPr>
              <a:t>库</a:t>
            </a:r>
            <a:endParaRPr lang="en-US" altLang="zh-CN" sz="2000" dirty="0" smtClean="0">
              <a:cs typeface="Times New Roman" pitchFamily="18" charset="0"/>
            </a:endParaRPr>
          </a:p>
          <a:p>
            <a:pPr lvl="1"/>
            <a:r>
              <a:rPr lang="zh-CN" altLang="en-US" sz="2000" dirty="0" smtClean="0">
                <a:cs typeface="Times New Roman" pitchFamily="18" charset="0"/>
              </a:rPr>
              <a:t>减少自己查阅手册设定寄存器地址和数值的工作量和出错几率</a:t>
            </a:r>
            <a:endParaRPr lang="en-US" altLang="zh-CN" sz="20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34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35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切换</a:t>
            </a:r>
            <a:r>
              <a:rPr lang="en-US" altLang="zh-CN" dirty="0" smtClean="0"/>
              <a:t>active project </a:t>
            </a:r>
            <a:r>
              <a:rPr lang="zh-CN" altLang="en-US" dirty="0" smtClean="0"/>
              <a:t>至</a:t>
            </a:r>
            <a:r>
              <a:rPr lang="en-US" altLang="zh-CN" dirty="0" smtClean="0"/>
              <a:t>LAB4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项目 </a:t>
            </a:r>
            <a:r>
              <a:rPr lang="en-US" altLang="zh-CN" dirty="0" smtClean="0"/>
              <a:t>LAB4_prj_StarterWare_LED</a:t>
            </a:r>
          </a:p>
          <a:p>
            <a:r>
              <a:rPr lang="zh-CN" altLang="en-US" dirty="0" smtClean="0"/>
              <a:t>编译并</a:t>
            </a:r>
            <a:r>
              <a:rPr lang="en-US" altLang="zh-CN" dirty="0" smtClean="0"/>
              <a:t>Debug</a:t>
            </a:r>
            <a:r>
              <a:rPr lang="zh-CN" altLang="en-US" dirty="0" smtClean="0"/>
              <a:t>该项目</a:t>
            </a:r>
            <a:endParaRPr lang="en-US" altLang="zh-CN" dirty="0" smtClean="0"/>
          </a:p>
          <a:p>
            <a:r>
              <a:rPr lang="zh-CN" altLang="en-US" dirty="0" smtClean="0"/>
              <a:t>运行代码，观察</a:t>
            </a:r>
            <a:r>
              <a:rPr lang="en-US" altLang="zh-CN" dirty="0" smtClean="0"/>
              <a:t>LED</a:t>
            </a:r>
            <a:r>
              <a:rPr lang="zh-CN" altLang="en-US" dirty="0" smtClean="0"/>
              <a:t>闪烁情况。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LAB4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观察一下</a:t>
            </a:r>
            <a:r>
              <a:rPr lang="en-US" altLang="zh-CN" dirty="0" smtClean="0"/>
              <a:t>C</a:t>
            </a:r>
            <a:r>
              <a:rPr lang="zh-CN" altLang="en-US" dirty="0" smtClean="0"/>
              <a:t>代码中控制</a:t>
            </a:r>
            <a:r>
              <a:rPr lang="en-US" altLang="zh-CN" dirty="0" smtClean="0"/>
              <a:t>LED</a:t>
            </a:r>
            <a:r>
              <a:rPr lang="zh-CN" altLang="en-US" dirty="0" smtClean="0"/>
              <a:t>的代码，其中的</a:t>
            </a:r>
            <a:r>
              <a:rPr lang="en-US" altLang="zh-CN" dirty="0" smtClean="0"/>
              <a:t>LED</a:t>
            </a:r>
            <a:r>
              <a:rPr lang="zh-CN" altLang="en-US" dirty="0" smtClean="0"/>
              <a:t>写入函数如下：</a:t>
            </a:r>
            <a:r>
              <a:rPr lang="en-US" altLang="zh-CN" dirty="0" smtClean="0"/>
              <a:t>	</a:t>
            </a:r>
            <a:r>
              <a:rPr lang="en-US" altLang="zh-CN" sz="2000" b="1" dirty="0" err="1" smtClean="0"/>
              <a:t>GPIOPinWrite</a:t>
            </a:r>
            <a:r>
              <a:rPr lang="en-US" altLang="zh-CN" sz="2000" b="1" dirty="0" smtClean="0"/>
              <a:t>(</a:t>
            </a:r>
            <a:r>
              <a:rPr lang="en-US" altLang="zh-CN" sz="2000" dirty="0" smtClean="0"/>
              <a:t>SOC_GPIO_0_REGS, </a:t>
            </a:r>
            <a:r>
              <a:rPr lang="zh-CN" altLang="en-US" sz="2000" dirty="0" smtClean="0"/>
              <a:t>管脚编号，</a:t>
            </a:r>
            <a:r>
              <a:rPr lang="en-US" altLang="zh-CN" sz="2000" dirty="0" smtClean="0"/>
              <a:t>0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数值）</a:t>
            </a:r>
            <a:r>
              <a:rPr lang="en-US" altLang="zh-CN" sz="2000" dirty="0" smtClean="0"/>
              <a:t>;</a:t>
            </a:r>
          </a:p>
          <a:p>
            <a:r>
              <a:rPr lang="zh-CN" altLang="en-US" dirty="0" smtClean="0"/>
              <a:t>把</a:t>
            </a:r>
            <a:r>
              <a:rPr lang="en-US" altLang="zh-CN" dirty="0" smtClean="0"/>
              <a:t>LAB3</a:t>
            </a:r>
            <a:r>
              <a:rPr lang="zh-CN" altLang="en-US" dirty="0" smtClean="0"/>
              <a:t>的作业中完成的</a:t>
            </a:r>
            <a:r>
              <a:rPr lang="en-US" altLang="zh-CN" dirty="0" smtClean="0"/>
              <a:t>LED</a:t>
            </a:r>
            <a:r>
              <a:rPr lang="zh-CN" altLang="en-US" dirty="0" smtClean="0"/>
              <a:t>闪烁效果</a:t>
            </a:r>
            <a:r>
              <a:rPr lang="zh-CN" altLang="en-US" smtClean="0"/>
              <a:t>，用上述函数来完成。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LAB5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4800" dirty="0" smtClean="0">
                <a:cs typeface="Times New Roman" pitchFamily="18" charset="0"/>
              </a:rPr>
              <a:t>按键中断和</a:t>
            </a:r>
            <a:r>
              <a:rPr lang="en-US" altLang="zh-CN" sz="4800" dirty="0" smtClean="0">
                <a:cs typeface="Times New Roman" pitchFamily="18" charset="0"/>
              </a:rPr>
              <a:t>LED</a:t>
            </a:r>
            <a:r>
              <a:rPr lang="zh-CN" altLang="en-US" sz="4800" dirty="0" smtClean="0">
                <a:cs typeface="Times New Roman" pitchFamily="18" charset="0"/>
              </a:rPr>
              <a:t>走马灯</a:t>
            </a:r>
            <a:endParaRPr lang="en-US" altLang="zh-CN" sz="48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38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39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LAB1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Hello World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4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DSP</a:t>
            </a:r>
            <a:r>
              <a:rPr lang="zh-CN" altLang="en-US" dirty="0" smtClean="0"/>
              <a:t>的中断选择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40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528" y="5013176"/>
            <a:ext cx="8229600" cy="1440160"/>
          </a:xfrm>
        </p:spPr>
        <p:txBody>
          <a:bodyPr>
            <a:noAutofit/>
          </a:bodyPr>
          <a:lstStyle/>
          <a:p>
            <a:r>
              <a:rPr lang="en-US" altLang="zh-CN" sz="1800" dirty="0" smtClean="0"/>
              <a:t>DSP</a:t>
            </a:r>
            <a:r>
              <a:rPr lang="zh-CN" altLang="en-US" sz="1800" dirty="0" smtClean="0"/>
              <a:t>有</a:t>
            </a:r>
            <a:r>
              <a:rPr lang="en-US" altLang="zh-CN" sz="1800" dirty="0" smtClean="0"/>
              <a:t>15</a:t>
            </a:r>
            <a:r>
              <a:rPr lang="zh-CN" altLang="en-US" sz="1800" dirty="0" smtClean="0"/>
              <a:t>个中断信号，同时还有</a:t>
            </a:r>
            <a:r>
              <a:rPr lang="en-US" altLang="zh-CN" sz="1800" dirty="0" smtClean="0"/>
              <a:t>128</a:t>
            </a:r>
            <a:r>
              <a:rPr lang="zh-CN" altLang="en-US" sz="1800" dirty="0" smtClean="0"/>
              <a:t>个中断事件</a:t>
            </a:r>
            <a:endParaRPr lang="en-US" altLang="zh-CN" sz="1800" dirty="0" smtClean="0"/>
          </a:p>
          <a:p>
            <a:r>
              <a:rPr lang="zh-CN" altLang="en-US" sz="1800" dirty="0" smtClean="0"/>
              <a:t>可以通过软件配置某个中断事件触发某个中断信号，对</a:t>
            </a:r>
            <a:r>
              <a:rPr lang="en-US" altLang="zh-CN" sz="1800" dirty="0" smtClean="0"/>
              <a:t>CPU</a:t>
            </a:r>
            <a:r>
              <a:rPr lang="zh-CN" altLang="en-US" sz="1800" dirty="0" smtClean="0"/>
              <a:t>进行中断</a:t>
            </a:r>
            <a:endParaRPr lang="en-US" altLang="zh-CN" sz="1800" dirty="0" smtClean="0"/>
          </a:p>
          <a:p>
            <a:r>
              <a:rPr lang="zh-CN" altLang="en-US" sz="1800" dirty="0" smtClean="0"/>
              <a:t>例如，对于</a:t>
            </a:r>
            <a:r>
              <a:rPr lang="en-US" altLang="zh-CN" sz="1800" dirty="0" smtClean="0"/>
              <a:t>CPUINT4</a:t>
            </a:r>
            <a:r>
              <a:rPr lang="zh-CN" altLang="en-US" sz="1800" dirty="0" smtClean="0"/>
              <a:t>这个中断，可以配置是由按键引起中断，或是由以太网控制器引发中断。</a:t>
            </a:r>
            <a:endParaRPr lang="zh-CN" altLang="en-US" sz="1800" dirty="0"/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221088"/>
            <a:ext cx="2978853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252367"/>
            <a:ext cx="3173791" cy="253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308756"/>
            <a:ext cx="4281289" cy="3560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861048"/>
            <a:ext cx="3606924" cy="25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DSP</a:t>
            </a:r>
            <a:r>
              <a:rPr lang="zh-CN" altLang="en-US" dirty="0" smtClean="0"/>
              <a:t>的中断事件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41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528" y="5013176"/>
            <a:ext cx="8229600" cy="1440160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请在图中找到</a:t>
            </a:r>
            <a:r>
              <a:rPr lang="en-US" altLang="zh-CN" sz="1800" dirty="0" smtClean="0"/>
              <a:t>GPIO_B2INT</a:t>
            </a:r>
            <a:r>
              <a:rPr lang="zh-CN" altLang="en-US" sz="1800" dirty="0" smtClean="0"/>
              <a:t>，说出其对应的事件编号</a:t>
            </a:r>
            <a:endParaRPr lang="en-US" altLang="zh-CN" sz="1800" dirty="0" smtClean="0"/>
          </a:p>
          <a:p>
            <a:r>
              <a:rPr lang="zh-CN" altLang="en-US" sz="1800" dirty="0" smtClean="0"/>
              <a:t>该表格来自 </a:t>
            </a:r>
            <a:r>
              <a:rPr lang="en-US" altLang="zh-CN" sz="1800" dirty="0" smtClean="0"/>
              <a:t>SPRS590D  TMS320C6748 DATASHEET</a:t>
            </a:r>
            <a:endParaRPr lang="zh-CN" altLang="en-US" sz="1800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196752"/>
            <a:ext cx="72390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576" y="3408536"/>
            <a:ext cx="71628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DSP</a:t>
            </a:r>
            <a:r>
              <a:rPr lang="zh-CN" altLang="en-US" dirty="0" smtClean="0"/>
              <a:t>中断服务程序执行过程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42</a:t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95536" y="1628800"/>
            <a:ext cx="5040560" cy="4824536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每个中断信号产生时，处理器会跳转到固定的地址执行指令。</a:t>
            </a:r>
            <a:endParaRPr lang="en-US" altLang="zh-CN" sz="1800" dirty="0" smtClean="0"/>
          </a:p>
          <a:p>
            <a:r>
              <a:rPr lang="zh-CN" altLang="en-US" sz="1800" dirty="0" smtClean="0"/>
              <a:t>每个中断号拥有</a:t>
            </a:r>
            <a:r>
              <a:rPr lang="en-US" altLang="zh-CN" sz="1800" dirty="0" smtClean="0"/>
              <a:t>0x20</a:t>
            </a:r>
            <a:r>
              <a:rPr lang="zh-CN" altLang="en-US" sz="1800" dirty="0" smtClean="0"/>
              <a:t>字节的指令空间，称为中断服务指令包</a:t>
            </a:r>
            <a:endParaRPr lang="en-US" altLang="zh-CN" sz="1800" dirty="0" smtClean="0"/>
          </a:p>
          <a:p>
            <a:r>
              <a:rPr lang="zh-CN" altLang="en-US" sz="1800" dirty="0" smtClean="0"/>
              <a:t>所有中断的服务指令包称为中断服务表</a:t>
            </a:r>
            <a:endParaRPr lang="en-US" altLang="zh-CN" sz="1800" dirty="0" smtClean="0"/>
          </a:p>
          <a:p>
            <a:r>
              <a:rPr lang="zh-CN" altLang="en-US" sz="1800" dirty="0" smtClean="0"/>
              <a:t>如果中断服务函数代码尺寸超过了取指包的尺寸，则跳转到其他的代码空间执行服务程序。</a:t>
            </a:r>
            <a:endParaRPr lang="en-US" altLang="zh-CN" sz="1800" dirty="0" smtClean="0"/>
          </a:p>
          <a:p>
            <a:r>
              <a:rPr lang="zh-CN" altLang="en-US" sz="1800" dirty="0" smtClean="0"/>
              <a:t>以上过程中的软件工作可以使用</a:t>
            </a:r>
            <a:r>
              <a:rPr lang="en-US" altLang="zh-CN" sz="1800" dirty="0" err="1" smtClean="0"/>
              <a:t>StarterWare</a:t>
            </a:r>
            <a:r>
              <a:rPr lang="zh-CN" altLang="en-US" sz="1800" dirty="0" smtClean="0"/>
              <a:t>的库函数完成。</a:t>
            </a:r>
            <a:endParaRPr lang="en-US" altLang="zh-CN" sz="1800" dirty="0" smtClean="0"/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268760"/>
            <a:ext cx="340042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6588224" y="5805264"/>
            <a:ext cx="1900064" cy="682404"/>
            <a:chOff x="971600" y="2907380"/>
            <a:chExt cx="1900064" cy="682404"/>
          </a:xfrm>
        </p:grpSpPr>
        <p:pic>
          <p:nvPicPr>
            <p:cNvPr id="8499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1600" y="2907380"/>
              <a:ext cx="1900064" cy="359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4997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87624" y="3284984"/>
              <a:ext cx="11525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GPIO </a:t>
            </a:r>
            <a:r>
              <a:rPr lang="zh-CN" altLang="en-US" dirty="0" smtClean="0"/>
              <a:t>电路连接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653136"/>
            <a:ext cx="8229600" cy="1296144"/>
          </a:xfrm>
        </p:spPr>
        <p:txBody>
          <a:bodyPr>
            <a:normAutofit lnSpcReduction="10000"/>
          </a:bodyPr>
          <a:lstStyle/>
          <a:p>
            <a:r>
              <a:rPr lang="en-US" altLang="zh-CN" sz="2400" dirty="0" smtClean="0"/>
              <a:t>GPIO </a:t>
            </a:r>
            <a:r>
              <a:rPr lang="zh-CN" altLang="en-US" sz="2400" dirty="0" smtClean="0"/>
              <a:t>有 </a:t>
            </a:r>
            <a:r>
              <a:rPr lang="en-US" altLang="zh-CN" sz="2400" dirty="0" smtClean="0"/>
              <a:t>9 </a:t>
            </a:r>
            <a:r>
              <a:rPr lang="zh-CN" altLang="en-US" sz="2400" dirty="0" smtClean="0"/>
              <a:t>个</a:t>
            </a:r>
            <a:r>
              <a:rPr lang="en-US" altLang="zh-CN" sz="2400" dirty="0" smtClean="0"/>
              <a:t>bank</a:t>
            </a:r>
            <a:r>
              <a:rPr lang="zh-CN" altLang="en-US" sz="2400" dirty="0" smtClean="0"/>
              <a:t>，每个</a:t>
            </a:r>
            <a:r>
              <a:rPr lang="en-US" altLang="zh-CN" sz="2400" dirty="0" smtClean="0"/>
              <a:t>bank</a:t>
            </a:r>
            <a:r>
              <a:rPr lang="zh-CN" altLang="en-US" sz="2400" dirty="0" smtClean="0"/>
              <a:t>有</a:t>
            </a:r>
            <a:r>
              <a:rPr lang="en-US" altLang="zh-CN" sz="2400" dirty="0" smtClean="0"/>
              <a:t>16</a:t>
            </a:r>
            <a:r>
              <a:rPr lang="zh-CN" altLang="en-US" sz="2400" dirty="0" smtClean="0"/>
              <a:t>个管脚</a:t>
            </a:r>
            <a:endParaRPr lang="en-US" altLang="zh-CN" sz="2400" dirty="0" smtClean="0"/>
          </a:p>
          <a:p>
            <a:r>
              <a:rPr lang="zh-CN" altLang="en-US" sz="2400" dirty="0" smtClean="0"/>
              <a:t>管脚编号计算方法 </a:t>
            </a:r>
            <a:r>
              <a:rPr lang="en-US" altLang="zh-CN" sz="2400" dirty="0" smtClean="0"/>
              <a:t> bank</a:t>
            </a:r>
            <a:r>
              <a:rPr lang="zh-CN" altLang="en-US" sz="2400" dirty="0" smtClean="0"/>
              <a:t>编号</a:t>
            </a:r>
            <a:r>
              <a:rPr lang="en-US" altLang="zh-CN" sz="2400" dirty="0" smtClean="0"/>
              <a:t> * 16 + bank</a:t>
            </a:r>
            <a:r>
              <a:rPr lang="zh-CN" altLang="en-US" sz="2400" dirty="0" smtClean="0"/>
              <a:t>内管脚序号</a:t>
            </a:r>
            <a:r>
              <a:rPr lang="en-US" altLang="zh-CN" sz="2400" dirty="0" smtClean="0"/>
              <a:t>+1</a:t>
            </a:r>
          </a:p>
          <a:p>
            <a:r>
              <a:rPr lang="en-US" altLang="zh-CN" sz="2400" dirty="0" smtClean="0"/>
              <a:t>GPIO2-4~PIN37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GPIO2-5 ~ PIN38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43</a:t>
            </a:fld>
            <a:endParaRPr lang="zh-CN" altLang="en-US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44408" cy="2675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717032"/>
            <a:ext cx="6965206" cy="83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GPIO</a:t>
            </a:r>
            <a:r>
              <a:rPr lang="zh-CN" altLang="en-US" dirty="0" smtClean="0"/>
              <a:t>的中断设置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开启相关的</a:t>
            </a:r>
            <a:r>
              <a:rPr lang="en-US" altLang="zh-CN" sz="2800" dirty="0" smtClean="0"/>
              <a:t>Power Domain</a:t>
            </a:r>
          </a:p>
          <a:p>
            <a:r>
              <a:rPr lang="zh-CN" altLang="en-US" sz="2800" dirty="0" smtClean="0"/>
              <a:t>设定对应的管脚复用（选择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功能）</a:t>
            </a:r>
            <a:endParaRPr lang="en-US" altLang="zh-CN" sz="2800" dirty="0" smtClean="0"/>
          </a:p>
          <a:p>
            <a:r>
              <a:rPr lang="zh-CN" altLang="en-US" sz="2800" dirty="0" smtClean="0"/>
              <a:t>设定对应的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管脚信号方向为“输入”</a:t>
            </a:r>
            <a:endParaRPr lang="en-US" altLang="zh-CN" sz="2800" dirty="0" smtClean="0"/>
          </a:p>
          <a:p>
            <a:r>
              <a:rPr lang="zh-CN" altLang="en-US" sz="2800" dirty="0" smtClean="0"/>
              <a:t>设定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管脚中断触发类型（上跳、下跳、双向）</a:t>
            </a:r>
            <a:endParaRPr lang="en-US" altLang="zh-CN" sz="2800" dirty="0" smtClean="0"/>
          </a:p>
          <a:p>
            <a:r>
              <a:rPr lang="zh-CN" altLang="en-US" sz="2800" dirty="0" smtClean="0"/>
              <a:t>开启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管脚所属的</a:t>
            </a:r>
            <a:r>
              <a:rPr lang="en-US" altLang="zh-CN" sz="2800" dirty="0" smtClean="0"/>
              <a:t>Bank</a:t>
            </a:r>
            <a:r>
              <a:rPr lang="zh-CN" altLang="en-US" sz="2800" dirty="0" smtClean="0"/>
              <a:t>的中断使能</a:t>
            </a:r>
            <a:endParaRPr lang="en-US" altLang="zh-CN" sz="2800" dirty="0" smtClean="0"/>
          </a:p>
          <a:p>
            <a:r>
              <a:rPr lang="zh-CN" altLang="en-US" sz="2800" dirty="0" smtClean="0"/>
              <a:t>开启全局中断使能</a:t>
            </a:r>
            <a:endParaRPr lang="en-US" altLang="zh-CN" sz="2800" dirty="0" smtClean="0"/>
          </a:p>
          <a:p>
            <a:r>
              <a:rPr lang="zh-CN" altLang="en-US" sz="2800" dirty="0" smtClean="0"/>
              <a:t>注册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的中断服务函数到对应的中断信号</a:t>
            </a:r>
            <a:endParaRPr lang="en-US" altLang="zh-CN" sz="2800" dirty="0" smtClean="0"/>
          </a:p>
          <a:p>
            <a:r>
              <a:rPr lang="zh-CN" altLang="en-US" sz="2800" dirty="0" smtClean="0"/>
              <a:t>映射</a:t>
            </a:r>
            <a:r>
              <a:rPr lang="en-US" altLang="zh-CN" sz="2800" dirty="0" smtClean="0"/>
              <a:t>GPIO Bank </a:t>
            </a:r>
            <a:r>
              <a:rPr lang="zh-CN" altLang="en-US" sz="2800" dirty="0" smtClean="0"/>
              <a:t>中断事件到对应的中断信号</a:t>
            </a:r>
            <a:endParaRPr lang="en-US" altLang="zh-CN" sz="2800" dirty="0" smtClean="0"/>
          </a:p>
          <a:p>
            <a:r>
              <a:rPr lang="zh-CN" altLang="en-US" sz="2800" dirty="0" smtClean="0"/>
              <a:t>开启对应中断信号的使能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带中断的系统软件流程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3744416" cy="4608512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Tip 1. </a:t>
            </a:r>
            <a:r>
              <a:rPr lang="zh-CN" altLang="en-US" sz="2000" dirty="0" smtClean="0"/>
              <a:t>尽量不要编写庞大的中断服务函数（</a:t>
            </a:r>
            <a:r>
              <a:rPr lang="en-US" altLang="zh-CN" sz="2000" dirty="0" smtClean="0"/>
              <a:t>ISR</a:t>
            </a:r>
            <a:r>
              <a:rPr lang="zh-CN" altLang="en-US" sz="2000" dirty="0" smtClean="0"/>
              <a:t>）代码。</a:t>
            </a:r>
            <a:endParaRPr lang="en-US" altLang="zh-CN" sz="2000" dirty="0" smtClean="0"/>
          </a:p>
          <a:p>
            <a:r>
              <a:rPr lang="en-US" altLang="zh-CN" sz="2000" dirty="0" smtClean="0"/>
              <a:t>Tip 2. </a:t>
            </a:r>
            <a:r>
              <a:rPr lang="zh-CN" altLang="en-US" sz="2000" dirty="0" smtClean="0"/>
              <a:t>尽量只在</a:t>
            </a:r>
            <a:r>
              <a:rPr lang="en-US" altLang="zh-CN" sz="2000" dirty="0" smtClean="0"/>
              <a:t>ISR</a:t>
            </a:r>
            <a:r>
              <a:rPr lang="zh-CN" altLang="en-US" sz="2000" dirty="0" smtClean="0"/>
              <a:t>代码里面执行状态查询和标志变量置位的工作。</a:t>
            </a:r>
            <a:endParaRPr lang="en-US" altLang="zh-CN" sz="2000" dirty="0" smtClean="0"/>
          </a:p>
          <a:p>
            <a:r>
              <a:rPr lang="en-US" altLang="zh-CN" sz="2000" dirty="0" smtClean="0"/>
              <a:t>Tip 3. </a:t>
            </a:r>
            <a:r>
              <a:rPr lang="zh-CN" altLang="en-US" sz="2000" dirty="0" smtClean="0"/>
              <a:t>可以在</a:t>
            </a:r>
            <a:r>
              <a:rPr lang="en-US" altLang="zh-CN" sz="2000" dirty="0" smtClean="0"/>
              <a:t>ISR</a:t>
            </a:r>
            <a:r>
              <a:rPr lang="zh-CN" altLang="en-US" sz="2000" dirty="0" smtClean="0"/>
              <a:t>函数内设置断点协助调试。</a:t>
            </a:r>
            <a:endParaRPr lang="en-US" altLang="zh-CN" sz="2000" dirty="0" smtClean="0"/>
          </a:p>
          <a:p>
            <a:r>
              <a:rPr lang="en-US" altLang="zh-CN" sz="2000" dirty="0" smtClean="0"/>
              <a:t>Tip 4. </a:t>
            </a:r>
            <a:r>
              <a:rPr lang="zh-CN" altLang="en-US" sz="2000" dirty="0" smtClean="0"/>
              <a:t>如果有多个中断源，则需要在主循环中安排状态变量的查询和任务处理的优先策略，例如优先处理高优先级任务，或是优先处理轻负荷任务。</a:t>
            </a:r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45</a:t>
            </a:fld>
            <a:endParaRPr lang="zh-CN" altLang="en-US"/>
          </a:p>
        </p:txBody>
      </p:sp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4321175" y="1196975"/>
          <a:ext cx="4156075" cy="5111750"/>
        </p:xfrm>
        <a:graphic>
          <a:graphicData uri="http://schemas.openxmlformats.org/presentationml/2006/ole">
            <p:oleObj spid="_x0000_s87042" name="SmartDraw" r:id="rId3" imgW="5380920" imgH="6629400" progId="SmartDraw.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46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切换</a:t>
            </a:r>
            <a:r>
              <a:rPr lang="en-US" altLang="zh-CN" dirty="0" smtClean="0"/>
              <a:t>active project </a:t>
            </a:r>
            <a:r>
              <a:rPr lang="zh-CN" altLang="en-US" dirty="0" smtClean="0"/>
              <a:t>至</a:t>
            </a:r>
            <a:r>
              <a:rPr lang="en-US" altLang="zh-CN" dirty="0" smtClean="0"/>
              <a:t>LAB5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项目 </a:t>
            </a:r>
            <a:r>
              <a:rPr lang="en-US" altLang="zh-CN" sz="2800" dirty="0" smtClean="0"/>
              <a:t>LAB5_prj_GPIO_HWI_StarterWare</a:t>
            </a:r>
          </a:p>
          <a:p>
            <a:r>
              <a:rPr lang="zh-CN" altLang="en-US" sz="2800" dirty="0" smtClean="0"/>
              <a:t>编译并</a:t>
            </a:r>
            <a:r>
              <a:rPr lang="en-US" altLang="zh-CN" sz="2800" dirty="0" smtClean="0"/>
              <a:t>Debug</a:t>
            </a:r>
            <a:r>
              <a:rPr lang="zh-CN" altLang="en-US" sz="2800" dirty="0" smtClean="0"/>
              <a:t>该项目</a:t>
            </a:r>
            <a:endParaRPr lang="en-US" altLang="zh-CN" sz="2800" dirty="0" smtClean="0"/>
          </a:p>
          <a:p>
            <a:r>
              <a:rPr lang="zh-CN" altLang="en-US" sz="2800" dirty="0" smtClean="0"/>
              <a:t>运行代码，观察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闪烁情况。</a:t>
            </a:r>
            <a:endParaRPr lang="en-US" altLang="zh-CN" sz="2800" dirty="0" smtClean="0"/>
          </a:p>
          <a:p>
            <a:r>
              <a:rPr lang="zh-CN" altLang="en-US" sz="2800" dirty="0" smtClean="0"/>
              <a:t>按下按键 </a:t>
            </a:r>
            <a:r>
              <a:rPr lang="en-US" altLang="zh-CN" sz="2800" dirty="0" smtClean="0"/>
              <a:t>USER1</a:t>
            </a:r>
            <a:r>
              <a:rPr lang="zh-CN" altLang="en-US" sz="2800" dirty="0" smtClean="0"/>
              <a:t>（图中红圈）</a:t>
            </a:r>
            <a:endParaRPr lang="en-US" altLang="zh-CN" sz="2800" dirty="0" smtClean="0"/>
          </a:p>
          <a:p>
            <a:r>
              <a:rPr lang="zh-CN" altLang="en-US" sz="2800" dirty="0" smtClean="0"/>
              <a:t>观察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闪烁情况的变化</a:t>
            </a:r>
            <a:endParaRPr lang="en-US" altLang="zh-CN" sz="2800" dirty="0" smtClean="0"/>
          </a:p>
          <a:p>
            <a:r>
              <a:rPr lang="zh-CN" altLang="en-US" sz="2800" dirty="0" smtClean="0"/>
              <a:t>更改处理器主频再次观察按键前后的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</a:t>
            </a:r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47</a:t>
            </a:fld>
            <a:endParaRPr lang="zh-CN" altLang="en-US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2060848"/>
            <a:ext cx="2865065" cy="176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4437112"/>
            <a:ext cx="4896544" cy="202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LAB5</a:t>
            </a:r>
            <a:r>
              <a:rPr lang="zh-CN" altLang="en-US" dirty="0" smtClean="0"/>
              <a:t>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本</a:t>
            </a:r>
            <a:r>
              <a:rPr lang="en-US" altLang="zh-CN" sz="2800" dirty="0" smtClean="0"/>
              <a:t>LAB</a:t>
            </a:r>
            <a:r>
              <a:rPr lang="zh-CN" altLang="en-US" sz="2800" dirty="0" smtClean="0"/>
              <a:t>使用了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的双边沿探测中断模式</a:t>
            </a:r>
            <a:endParaRPr lang="en-US" altLang="zh-CN" sz="2800" dirty="0" smtClean="0"/>
          </a:p>
          <a:p>
            <a:r>
              <a:rPr lang="zh-CN" altLang="en-US" sz="2800" dirty="0" smtClean="0"/>
              <a:t>按下按键后产生一次中断</a:t>
            </a:r>
            <a:endParaRPr lang="en-US" altLang="zh-CN" sz="2800" dirty="0" smtClean="0"/>
          </a:p>
          <a:p>
            <a:r>
              <a:rPr lang="zh-CN" altLang="en-US" sz="2800" dirty="0" smtClean="0"/>
              <a:t>按键抬起后产生一次中断</a:t>
            </a:r>
            <a:endParaRPr lang="en-US" altLang="zh-CN" sz="2800" dirty="0" smtClean="0"/>
          </a:p>
          <a:p>
            <a:r>
              <a:rPr lang="zh-CN" altLang="en-US" sz="2800" dirty="0" smtClean="0"/>
              <a:t>通过读取</a:t>
            </a:r>
            <a:r>
              <a:rPr lang="en-US" altLang="zh-CN" sz="2800" dirty="0" smtClean="0"/>
              <a:t>GPIO</a:t>
            </a:r>
            <a:r>
              <a:rPr lang="zh-CN" altLang="en-US" sz="2800" dirty="0" smtClean="0"/>
              <a:t>输入的电平值判断按键状态</a:t>
            </a:r>
            <a:endParaRPr lang="en-US" altLang="zh-CN" sz="2800" dirty="0" smtClean="0"/>
          </a:p>
          <a:p>
            <a:r>
              <a:rPr lang="zh-CN" altLang="en-US" sz="2800" dirty="0" smtClean="0"/>
              <a:t>根据按键状态值调整延时的大小，达到设置不同的闪烁频率</a:t>
            </a:r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LAB5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请修改代码完成以下功能</a:t>
            </a:r>
            <a:endParaRPr lang="en-US" altLang="zh-CN" sz="2800" dirty="0" smtClean="0"/>
          </a:p>
          <a:p>
            <a:r>
              <a:rPr lang="zh-CN" altLang="en-US" sz="2400" dirty="0" smtClean="0"/>
              <a:t>作业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按下按键后，</a:t>
            </a:r>
            <a:r>
              <a:rPr lang="en-US" altLang="zh-CN" sz="2000" dirty="0" smtClean="0"/>
              <a:t>LED</a:t>
            </a:r>
            <a:r>
              <a:rPr lang="zh-CN" altLang="en-US" sz="2000" dirty="0" smtClean="0"/>
              <a:t>走马灯闪烁频率降低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松开按键后，</a:t>
            </a:r>
            <a:r>
              <a:rPr lang="en-US" altLang="zh-CN" sz="2000" dirty="0" smtClean="0"/>
              <a:t>LED</a:t>
            </a:r>
            <a:r>
              <a:rPr lang="zh-CN" altLang="en-US" sz="2000" dirty="0" smtClean="0"/>
              <a:t>走马灯闪烁频率升高</a:t>
            </a:r>
            <a:endParaRPr lang="en-US" altLang="zh-CN" sz="2000" dirty="0" smtClean="0"/>
          </a:p>
          <a:p>
            <a:r>
              <a:rPr lang="zh-CN" altLang="en-US" sz="2400" dirty="0" smtClean="0"/>
              <a:t>作业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在作业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的基础上，按下按键的次数越多，频率降低的越显著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例如，第一次按下按键，闪烁频率是松开按键的</a:t>
            </a:r>
            <a:r>
              <a:rPr lang="en-US" altLang="zh-CN" sz="2000" dirty="0" smtClean="0"/>
              <a:t>1/2</a:t>
            </a:r>
            <a:r>
              <a:rPr lang="zh-CN" altLang="en-US" sz="2000" dirty="0" smtClean="0"/>
              <a:t>，第二次按下按键后变成</a:t>
            </a:r>
            <a:r>
              <a:rPr lang="en-US" altLang="zh-CN" sz="2000" dirty="0" smtClean="0"/>
              <a:t>1/4</a:t>
            </a:r>
            <a:r>
              <a:rPr lang="zh-CN" altLang="en-US" sz="2000" dirty="0" smtClean="0"/>
              <a:t>等等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具体情况可以自行设置</a:t>
            </a:r>
            <a:endParaRPr lang="en-US" altLang="zh-CN" sz="2000" dirty="0" smtClean="0"/>
          </a:p>
          <a:p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571184" cy="1143000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选择实验项目所在的</a:t>
            </a:r>
            <a:r>
              <a:rPr lang="en-US" altLang="zh-CN" sz="4000" dirty="0" smtClean="0"/>
              <a:t>workspace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888" y="1595438"/>
            <a:ext cx="63722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2736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4800" b="1" i="1" dirty="0" smtClean="0">
                <a:cs typeface="Times New Roman" pitchFamily="18" charset="0"/>
              </a:rPr>
              <a:t>Thank You</a:t>
            </a:r>
          </a:p>
          <a:p>
            <a:pPr algn="ctr">
              <a:buNone/>
            </a:pPr>
            <a:r>
              <a:rPr lang="en-US" altLang="zh-CN" sz="4800" b="1" i="1" dirty="0" smtClean="0">
                <a:cs typeface="Times New Roman" pitchFamily="18" charset="0"/>
              </a:rPr>
              <a:t>&amp;</a:t>
            </a:r>
          </a:p>
          <a:p>
            <a:pPr algn="ctr">
              <a:buNone/>
            </a:pPr>
            <a:r>
              <a:rPr lang="en-US" altLang="zh-CN" sz="4800" b="1" i="1" dirty="0" smtClean="0">
                <a:cs typeface="Times New Roman" pitchFamily="18" charset="0"/>
              </a:rPr>
              <a:t>Happy DSP Life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50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选中</a:t>
            </a:r>
            <a:r>
              <a:rPr lang="en-US" altLang="zh-CN" dirty="0" smtClean="0"/>
              <a:t>LAB1</a:t>
            </a:r>
            <a:r>
              <a:rPr lang="zh-CN" altLang="en-US" dirty="0" smtClean="0"/>
              <a:t>项目并且编译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960" y="1124744"/>
            <a:ext cx="3672408" cy="1368152"/>
          </a:xfrm>
        </p:spPr>
        <p:txBody>
          <a:bodyPr/>
          <a:lstStyle/>
          <a:p>
            <a:r>
              <a:rPr lang="zh-CN" altLang="en-US" dirty="0" smtClean="0"/>
              <a:t>双击左侧导航条选中项目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96752"/>
            <a:ext cx="32670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2976"/>
            <a:ext cx="5040560" cy="153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5364088" y="3212976"/>
            <a:ext cx="3672408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可以从菜单项目中选择编译。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连接仿真器到</a:t>
            </a:r>
            <a:r>
              <a:rPr lang="en-US" altLang="zh-CN" dirty="0" smtClean="0"/>
              <a:t>LCDK</a:t>
            </a:r>
            <a:r>
              <a:rPr lang="zh-CN" altLang="en-US" dirty="0" smtClean="0"/>
              <a:t>并下载代码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49688" y="1196752"/>
            <a:ext cx="4114800" cy="136815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从菜单进入调试模式，会下载代码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4680520" cy="146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8934450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2"/>
          <p:cNvSpPr txBox="1">
            <a:spLocks/>
          </p:cNvSpPr>
          <p:nvPr/>
        </p:nvSpPr>
        <p:spPr>
          <a:xfrm>
            <a:off x="755576" y="2708920"/>
            <a:ext cx="7416824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如果不顺利，按下图检查仿真器连接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仿真器测试成功内容大致如下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5338936" cy="5256584"/>
          </a:xfrm>
        </p:spPr>
        <p:txBody>
          <a:bodyPr>
            <a:noAutofit/>
          </a:bodyPr>
          <a:lstStyle/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This test will use blocks of 512 32-bit words.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This test will be applied just once.</a:t>
            </a:r>
          </a:p>
          <a:p>
            <a:endParaRPr lang="en-US" altLang="zh-CN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0xFFFFFFFF.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1,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0x00000000.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2,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0xFE03E0E2.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3,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0x01FC1F1D.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4,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0x5533CCAA.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5,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Do a test using 0xAACC3355.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Scan tests: 6, skipped: 0, failed: 0</a:t>
            </a: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All of the values were scanned correctly.</a:t>
            </a:r>
          </a:p>
          <a:p>
            <a:endParaRPr lang="en-US" altLang="zh-CN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The JTAG DR Integrity scan-test has succeeded.</a:t>
            </a:r>
          </a:p>
          <a:p>
            <a:endParaRPr lang="en-US" altLang="zh-CN" sz="1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altLang="zh-CN" sz="1400" dirty="0" smtClean="0">
                <a:latin typeface="Courier New" pitchFamily="49" charset="0"/>
                <a:cs typeface="Courier New" pitchFamily="49" charset="0"/>
              </a:rPr>
              <a:t>[End]</a:t>
            </a:r>
            <a:endParaRPr lang="zh-CN" alt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084168" y="1196752"/>
            <a:ext cx="2880320" cy="4824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sz="2800" dirty="0" smtClean="0">
                <a:latin typeface="Times New Roman" pitchFamily="18" charset="0"/>
                <a:ea typeface="微软雅黑" pitchFamily="34" charset="-122"/>
              </a:rPr>
              <a:t>注意，如果已经开启了某个项目的调试模式，则仿真器的连接通道就被占用，连接测试会失败。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检查启动</a:t>
            </a:r>
            <a:r>
              <a:rPr lang="en-US" altLang="zh-CN" dirty="0" smtClean="0"/>
              <a:t>GEL</a:t>
            </a:r>
            <a:r>
              <a:rPr lang="zh-CN" altLang="en-US" dirty="0" smtClean="0"/>
              <a:t>脚本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268760"/>
            <a:ext cx="8229600" cy="1944216"/>
          </a:xfrm>
        </p:spPr>
        <p:txBody>
          <a:bodyPr/>
          <a:lstStyle/>
          <a:p>
            <a:r>
              <a:rPr lang="zh-CN" altLang="en-US" dirty="0" smtClean="0"/>
              <a:t>按照下图检查启动的</a:t>
            </a:r>
            <a:r>
              <a:rPr lang="en-US" altLang="zh-CN" dirty="0" smtClean="0"/>
              <a:t>GEL</a:t>
            </a:r>
            <a:r>
              <a:rPr lang="zh-CN" altLang="en-US" dirty="0" smtClean="0"/>
              <a:t>脚本配置</a:t>
            </a:r>
            <a:endParaRPr lang="en-US" altLang="zh-CN" dirty="0" smtClean="0"/>
          </a:p>
          <a:p>
            <a:r>
              <a:rPr lang="zh-CN" altLang="en-US" dirty="0" smtClean="0"/>
              <a:t>该脚本代码用于初始化</a:t>
            </a:r>
            <a:r>
              <a:rPr lang="en-US" altLang="zh-CN" dirty="0" smtClean="0"/>
              <a:t>DSP</a:t>
            </a:r>
            <a:r>
              <a:rPr lang="zh-CN" altLang="en-US" dirty="0" smtClean="0"/>
              <a:t>的寄存器配置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pic>
        <p:nvPicPr>
          <p:cNvPr id="645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6912"/>
            <a:ext cx="876300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63574</TotalTime>
  <Words>2157</Words>
  <Application>Microsoft Office PowerPoint</Application>
  <PresentationFormat>全屏显示(4:3)</PresentationFormat>
  <Paragraphs>314</Paragraphs>
  <Slides>50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2" baseType="lpstr">
      <vt:lpstr>Office 主题</vt:lpstr>
      <vt:lpstr>SmartDraw</vt:lpstr>
      <vt:lpstr>LCDK6748 DSP LAB Part I 指导材料</vt:lpstr>
      <vt:lpstr>本课程实验内容</vt:lpstr>
      <vt:lpstr>幻灯片 3</vt:lpstr>
      <vt:lpstr>LAB1</vt:lpstr>
      <vt:lpstr>选择实验项目所在的workspace</vt:lpstr>
      <vt:lpstr>选中LAB1项目并且编译</vt:lpstr>
      <vt:lpstr>连接仿真器到LCDK并下载代码</vt:lpstr>
      <vt:lpstr>仿真器测试成功内容大致如下</vt:lpstr>
      <vt:lpstr>检查启动GEL脚本</vt:lpstr>
      <vt:lpstr>运行代码</vt:lpstr>
      <vt:lpstr>LAB1 作业</vt:lpstr>
      <vt:lpstr>LAB2</vt:lpstr>
      <vt:lpstr>幻灯片 13</vt:lpstr>
      <vt:lpstr>LCDK电路板上的LED</vt:lpstr>
      <vt:lpstr>启用 GPIO 功能块</vt:lpstr>
      <vt:lpstr>GPIO 的 Memory Map</vt:lpstr>
      <vt:lpstr>寄存器定义</vt:lpstr>
      <vt:lpstr>LCDK 4个LED对应的GPIO</vt:lpstr>
      <vt:lpstr>幻灯片 19</vt:lpstr>
      <vt:lpstr>切换active project 至LAB2</vt:lpstr>
      <vt:lpstr>修改代码并重新运行</vt:lpstr>
      <vt:lpstr>使用调试变量观察窗口设定LED值</vt:lpstr>
      <vt:lpstr>LAB2 作业</vt:lpstr>
      <vt:lpstr>LAB3</vt:lpstr>
      <vt:lpstr>幻灯片 25</vt:lpstr>
      <vt:lpstr>GEL的用途</vt:lpstr>
      <vt:lpstr>幻灯片 27</vt:lpstr>
      <vt:lpstr>切换active project 至LAB3</vt:lpstr>
      <vt:lpstr>去除原始的GEL，加载新的</vt:lpstr>
      <vt:lpstr>更改处理器的运行主频</vt:lpstr>
      <vt:lpstr>LAB3 作业</vt:lpstr>
      <vt:lpstr>LAB4</vt:lpstr>
      <vt:lpstr>幻灯片 33</vt:lpstr>
      <vt:lpstr>关于 Starter Ware</vt:lpstr>
      <vt:lpstr>幻灯片 35</vt:lpstr>
      <vt:lpstr>切换active project 至LAB4</vt:lpstr>
      <vt:lpstr>LAB4 作业</vt:lpstr>
      <vt:lpstr>LAB5</vt:lpstr>
      <vt:lpstr>幻灯片 39</vt:lpstr>
      <vt:lpstr>DSP的中断选择</vt:lpstr>
      <vt:lpstr>DSP的中断事件</vt:lpstr>
      <vt:lpstr>DSP中断服务程序执行过程</vt:lpstr>
      <vt:lpstr>GPIO 电路连接</vt:lpstr>
      <vt:lpstr>GPIO的中断设置</vt:lpstr>
      <vt:lpstr>带中断的系统软件流程</vt:lpstr>
      <vt:lpstr>幻灯片 46</vt:lpstr>
      <vt:lpstr>切换active project 至LAB5</vt:lpstr>
      <vt:lpstr>LAB5原理</vt:lpstr>
      <vt:lpstr>LAB5作业</vt:lpstr>
      <vt:lpstr>幻灯片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可综合 RTL Testbench</dc:title>
  <cp:lastModifiedBy>duwt_win7</cp:lastModifiedBy>
  <cp:revision>2220</cp:revision>
  <dcterms:modified xsi:type="dcterms:W3CDTF">2014-02-28T01:41:35Z</dcterms:modified>
</cp:coreProperties>
</file>